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handoutMasterIdLst>
    <p:handoutMasterId r:id="rId18"/>
  </p:handoutMasterIdLst>
  <p:sldIdLst>
    <p:sldId id="277" r:id="rId2"/>
    <p:sldId id="294" r:id="rId3"/>
    <p:sldId id="280" r:id="rId4"/>
    <p:sldId id="282" r:id="rId5"/>
    <p:sldId id="283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4" r:id="rId15"/>
    <p:sldId id="303" r:id="rId16"/>
    <p:sldId id="289" r:id="rId17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1"/>
    <a:srgbClr val="CED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8" autoAdjust="0"/>
    <p:restoredTop sz="94622" autoAdjust="0"/>
  </p:normalViewPr>
  <p:slideViewPr>
    <p:cSldViewPr>
      <p:cViewPr varScale="1">
        <p:scale>
          <a:sx n="44" d="100"/>
          <a:sy n="44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896769363717173E-2"/>
          <c:y val="4.4057604710587714E-2"/>
          <c:w val="0.86968086770610664"/>
          <c:h val="0.80522528433945761"/>
        </c:manualLayout>
      </c:layout>
      <c:lineChart>
        <c:grouping val="standard"/>
        <c:varyColors val="0"/>
        <c:ser>
          <c:idx val="1"/>
          <c:order val="0"/>
          <c:tx>
            <c:strRef>
              <c:f>List1!$C$1</c:f>
              <c:strCache>
                <c:ptCount val="1"/>
                <c:pt idx="0">
                  <c:v>muži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List1!$A$2:$A$22</c:f>
              <c:strCache>
                <c:ptCount val="21"/>
                <c:pt idx="0">
                  <c:v>0</c:v>
                </c:pt>
                <c:pt idx="1">
                  <c:v>1 - 4</c:v>
                </c:pt>
                <c:pt idx="2">
                  <c:v>5 - 9</c:v>
                </c:pt>
                <c:pt idx="3">
                  <c:v>10 - 14</c:v>
                </c:pt>
                <c:pt idx="4">
                  <c:v>15 - 19</c:v>
                </c:pt>
                <c:pt idx="5">
                  <c:v>20 - 24</c:v>
                </c:pt>
                <c:pt idx="6">
                  <c:v>25 - 29</c:v>
                </c:pt>
                <c:pt idx="7">
                  <c:v>30 - 34</c:v>
                </c:pt>
                <c:pt idx="8">
                  <c:v>35 - 39</c:v>
                </c:pt>
                <c:pt idx="9">
                  <c:v>40 - 44</c:v>
                </c:pt>
                <c:pt idx="10">
                  <c:v>45 - 49</c:v>
                </c:pt>
                <c:pt idx="11">
                  <c:v>50 - 54</c:v>
                </c:pt>
                <c:pt idx="12">
                  <c:v>55 - 59</c:v>
                </c:pt>
                <c:pt idx="13">
                  <c:v>60 - 64</c:v>
                </c:pt>
                <c:pt idx="14">
                  <c:v>65 - 69</c:v>
                </c:pt>
                <c:pt idx="15">
                  <c:v>70 - 74</c:v>
                </c:pt>
                <c:pt idx="16">
                  <c:v>75 - 79</c:v>
                </c:pt>
                <c:pt idx="17">
                  <c:v>80 - 84</c:v>
                </c:pt>
                <c:pt idx="18">
                  <c:v>85 - 89</c:v>
                </c:pt>
                <c:pt idx="19">
                  <c:v>90 - 94</c:v>
                </c:pt>
                <c:pt idx="20">
                  <c:v>95 +</c:v>
                </c:pt>
              </c:strCache>
            </c:strRef>
          </c:cat>
          <c:val>
            <c:numRef>
              <c:f>List1!$C$2:$C$22</c:f>
              <c:numCache>
                <c:formatCode>General</c:formatCode>
                <c:ptCount val="21"/>
                <c:pt idx="0">
                  <c:v>118.1377</c:v>
                </c:pt>
                <c:pt idx="1">
                  <c:v>16.296200000000002</c:v>
                </c:pt>
                <c:pt idx="2">
                  <c:v>11.1691</c:v>
                </c:pt>
                <c:pt idx="3">
                  <c:v>8.6869999999999994</c:v>
                </c:pt>
                <c:pt idx="4">
                  <c:v>9.6283999999999992</c:v>
                </c:pt>
                <c:pt idx="5">
                  <c:v>7.6473000000000004</c:v>
                </c:pt>
                <c:pt idx="6">
                  <c:v>7.1643999999999997</c:v>
                </c:pt>
                <c:pt idx="7">
                  <c:v>7.7708999999999993</c:v>
                </c:pt>
                <c:pt idx="8">
                  <c:v>8.6841000000000008</c:v>
                </c:pt>
                <c:pt idx="9">
                  <c:v>9.9610000000000003</c:v>
                </c:pt>
                <c:pt idx="10">
                  <c:v>12.3089</c:v>
                </c:pt>
                <c:pt idx="11">
                  <c:v>16.1432</c:v>
                </c:pt>
                <c:pt idx="12">
                  <c:v>22.7592</c:v>
                </c:pt>
                <c:pt idx="13">
                  <c:v>29.283799999999999</c:v>
                </c:pt>
                <c:pt idx="14">
                  <c:v>38.4711</c:v>
                </c:pt>
                <c:pt idx="15">
                  <c:v>47.2791</c:v>
                </c:pt>
                <c:pt idx="16">
                  <c:v>56.804900000000004</c:v>
                </c:pt>
                <c:pt idx="17">
                  <c:v>64.274299999999997</c:v>
                </c:pt>
                <c:pt idx="18">
                  <c:v>74.400000000000006</c:v>
                </c:pt>
                <c:pt idx="19">
                  <c:v>80.218600000000009</c:v>
                </c:pt>
                <c:pt idx="20">
                  <c:v>78.162000000000006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List1!$D$1</c:f>
              <c:strCache>
                <c:ptCount val="1"/>
                <c:pt idx="0">
                  <c:v>ženy</c:v>
                </c:pt>
              </c:strCache>
            </c:strRef>
          </c:tx>
          <c:marker>
            <c:symbol val="none"/>
          </c:marker>
          <c:cat>
            <c:strRef>
              <c:f>List1!$A$2:$A$22</c:f>
              <c:strCache>
                <c:ptCount val="21"/>
                <c:pt idx="0">
                  <c:v>0</c:v>
                </c:pt>
                <c:pt idx="1">
                  <c:v>1 - 4</c:v>
                </c:pt>
                <c:pt idx="2">
                  <c:v>5 - 9</c:v>
                </c:pt>
                <c:pt idx="3">
                  <c:v>10 - 14</c:v>
                </c:pt>
                <c:pt idx="4">
                  <c:v>15 - 19</c:v>
                </c:pt>
                <c:pt idx="5">
                  <c:v>20 - 24</c:v>
                </c:pt>
                <c:pt idx="6">
                  <c:v>25 - 29</c:v>
                </c:pt>
                <c:pt idx="7">
                  <c:v>30 - 34</c:v>
                </c:pt>
                <c:pt idx="8">
                  <c:v>35 - 39</c:v>
                </c:pt>
                <c:pt idx="9">
                  <c:v>40 - 44</c:v>
                </c:pt>
                <c:pt idx="10">
                  <c:v>45 - 49</c:v>
                </c:pt>
                <c:pt idx="11">
                  <c:v>50 - 54</c:v>
                </c:pt>
                <c:pt idx="12">
                  <c:v>55 - 59</c:v>
                </c:pt>
                <c:pt idx="13">
                  <c:v>60 - 64</c:v>
                </c:pt>
                <c:pt idx="14">
                  <c:v>65 - 69</c:v>
                </c:pt>
                <c:pt idx="15">
                  <c:v>70 - 74</c:v>
                </c:pt>
                <c:pt idx="16">
                  <c:v>75 - 79</c:v>
                </c:pt>
                <c:pt idx="17">
                  <c:v>80 - 84</c:v>
                </c:pt>
                <c:pt idx="18">
                  <c:v>85 - 89</c:v>
                </c:pt>
                <c:pt idx="19">
                  <c:v>90 - 94</c:v>
                </c:pt>
                <c:pt idx="20">
                  <c:v>95 +</c:v>
                </c:pt>
              </c:strCache>
            </c:strRef>
          </c:cat>
          <c:val>
            <c:numRef>
              <c:f>List1!$D$2:$D$22</c:f>
              <c:numCache>
                <c:formatCode>General</c:formatCode>
                <c:ptCount val="21"/>
                <c:pt idx="0">
                  <c:v>112.3746</c:v>
                </c:pt>
                <c:pt idx="1">
                  <c:v>12.5684</c:v>
                </c:pt>
                <c:pt idx="2">
                  <c:v>8.7080000000000002</c:v>
                </c:pt>
                <c:pt idx="3">
                  <c:v>8.5312999999999999</c:v>
                </c:pt>
                <c:pt idx="4">
                  <c:v>14.3674</c:v>
                </c:pt>
                <c:pt idx="5">
                  <c:v>16.0029</c:v>
                </c:pt>
                <c:pt idx="6">
                  <c:v>23.801599999999997</c:v>
                </c:pt>
                <c:pt idx="7">
                  <c:v>25.5306</c:v>
                </c:pt>
                <c:pt idx="8">
                  <c:v>17.911999999999999</c:v>
                </c:pt>
                <c:pt idx="9">
                  <c:v>14.2234</c:v>
                </c:pt>
                <c:pt idx="10">
                  <c:v>14.5395</c:v>
                </c:pt>
                <c:pt idx="11">
                  <c:v>16.557299999999998</c:v>
                </c:pt>
                <c:pt idx="12">
                  <c:v>17.8371</c:v>
                </c:pt>
                <c:pt idx="13">
                  <c:v>21.5959</c:v>
                </c:pt>
                <c:pt idx="14">
                  <c:v>28.255299999999998</c:v>
                </c:pt>
                <c:pt idx="15">
                  <c:v>36.830500000000001</c:v>
                </c:pt>
                <c:pt idx="16">
                  <c:v>47.389000000000003</c:v>
                </c:pt>
                <c:pt idx="17">
                  <c:v>56.694199999999995</c:v>
                </c:pt>
                <c:pt idx="18">
                  <c:v>64.962500000000006</c:v>
                </c:pt>
                <c:pt idx="19">
                  <c:v>69.668999999999997</c:v>
                </c:pt>
                <c:pt idx="20">
                  <c:v>65.431200000000004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32576"/>
        <c:axId val="43034112"/>
      </c:lineChart>
      <c:lineChart>
        <c:grouping val="standard"/>
        <c:varyColors val="0"/>
        <c:ser>
          <c:idx val="3"/>
          <c:order val="2"/>
          <c:tx>
            <c:strRef>
              <c:f>List1!$E$1</c:f>
              <c:strCache>
                <c:ptCount val="1"/>
                <c:pt idx="0">
                  <c:v>Průměrná doba ošetření ve dnech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List1!$A$2:$A$22</c:f>
              <c:strCache>
                <c:ptCount val="21"/>
                <c:pt idx="0">
                  <c:v>0</c:v>
                </c:pt>
                <c:pt idx="1">
                  <c:v>1 - 4</c:v>
                </c:pt>
                <c:pt idx="2">
                  <c:v>5 - 9</c:v>
                </c:pt>
                <c:pt idx="3">
                  <c:v>10 - 14</c:v>
                </c:pt>
                <c:pt idx="4">
                  <c:v>15 - 19</c:v>
                </c:pt>
                <c:pt idx="5">
                  <c:v>20 - 24</c:v>
                </c:pt>
                <c:pt idx="6">
                  <c:v>25 - 29</c:v>
                </c:pt>
                <c:pt idx="7">
                  <c:v>30 - 34</c:v>
                </c:pt>
                <c:pt idx="8">
                  <c:v>35 - 39</c:v>
                </c:pt>
                <c:pt idx="9">
                  <c:v>40 - 44</c:v>
                </c:pt>
                <c:pt idx="10">
                  <c:v>45 - 49</c:v>
                </c:pt>
                <c:pt idx="11">
                  <c:v>50 - 54</c:v>
                </c:pt>
                <c:pt idx="12">
                  <c:v>55 - 59</c:v>
                </c:pt>
                <c:pt idx="13">
                  <c:v>60 - 64</c:v>
                </c:pt>
                <c:pt idx="14">
                  <c:v>65 - 69</c:v>
                </c:pt>
                <c:pt idx="15">
                  <c:v>70 - 74</c:v>
                </c:pt>
                <c:pt idx="16">
                  <c:v>75 - 79</c:v>
                </c:pt>
                <c:pt idx="17">
                  <c:v>80 - 84</c:v>
                </c:pt>
                <c:pt idx="18">
                  <c:v>85 - 89</c:v>
                </c:pt>
                <c:pt idx="19">
                  <c:v>90 - 94</c:v>
                </c:pt>
                <c:pt idx="20">
                  <c:v>95 +</c:v>
                </c:pt>
              </c:strCache>
            </c:strRef>
          </c:cat>
          <c:val>
            <c:numRef>
              <c:f>List1!$E$2:$E$22</c:f>
              <c:numCache>
                <c:formatCode>General</c:formatCode>
                <c:ptCount val="21"/>
                <c:pt idx="0">
                  <c:v>5.3</c:v>
                </c:pt>
                <c:pt idx="1">
                  <c:v>3.1</c:v>
                </c:pt>
                <c:pt idx="2">
                  <c:v>3.3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4.3</c:v>
                </c:pt>
                <c:pt idx="7">
                  <c:v>4.2</c:v>
                </c:pt>
                <c:pt idx="8">
                  <c:v>4.4000000000000004</c:v>
                </c:pt>
                <c:pt idx="9">
                  <c:v>4.7</c:v>
                </c:pt>
                <c:pt idx="10">
                  <c:v>5.3</c:v>
                </c:pt>
                <c:pt idx="11">
                  <c:v>5.8</c:v>
                </c:pt>
                <c:pt idx="12">
                  <c:v>6.3</c:v>
                </c:pt>
                <c:pt idx="13">
                  <c:v>6.8</c:v>
                </c:pt>
                <c:pt idx="14">
                  <c:v>7.3</c:v>
                </c:pt>
                <c:pt idx="15">
                  <c:v>7.9</c:v>
                </c:pt>
                <c:pt idx="16">
                  <c:v>9</c:v>
                </c:pt>
                <c:pt idx="17">
                  <c:v>10.4</c:v>
                </c:pt>
                <c:pt idx="18">
                  <c:v>11.8</c:v>
                </c:pt>
                <c:pt idx="19">
                  <c:v>12.5</c:v>
                </c:pt>
                <c:pt idx="20">
                  <c:v>12.4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459328"/>
        <c:axId val="43035648"/>
      </c:lineChart>
      <c:catAx>
        <c:axId val="4303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cs-CZ"/>
          </a:p>
        </c:txPr>
        <c:crossAx val="43034112"/>
        <c:crosses val="autoZero"/>
        <c:auto val="1"/>
        <c:lblAlgn val="ctr"/>
        <c:lblOffset val="100"/>
        <c:noMultiLvlLbl val="0"/>
      </c:catAx>
      <c:valAx>
        <c:axId val="43034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32576"/>
        <c:crosses val="autoZero"/>
        <c:crossBetween val="between"/>
      </c:valAx>
      <c:valAx>
        <c:axId val="4303564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43459328"/>
        <c:crosses val="max"/>
        <c:crossBetween val="between"/>
      </c:valAx>
      <c:catAx>
        <c:axId val="43459328"/>
        <c:scaling>
          <c:orientation val="minMax"/>
        </c:scaling>
        <c:delete val="1"/>
        <c:axPos val="b"/>
        <c:majorTickMark val="out"/>
        <c:minorTickMark val="none"/>
        <c:tickLblPos val="none"/>
        <c:crossAx val="430356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22568423980115071"/>
          <c:y val="9.3582328757578243E-2"/>
          <c:w val="0.25996697432688598"/>
          <c:h val="0.2936609914911078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7FECD-2E34-4DD0-98BF-02914163B7B6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87C82-D366-4A9C-BBE5-777AB9F8CB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881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9F7978-4FC9-428E-BA09-63C582F1D89F}" type="datetimeFigureOut">
              <a:rPr lang="cs-CZ" smtClean="0"/>
              <a:t>26. 5. 2015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A23CCD-C93E-4F8B-B5D1-49AE4D0F590B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/>
          <a:lstStyle/>
          <a:p>
            <a:pPr marL="82296" indent="0" algn="ctr">
              <a:buNone/>
            </a:pPr>
            <a:endParaRPr lang="cs-CZ" dirty="0"/>
          </a:p>
          <a:p>
            <a:pPr marL="82296" indent="0" algn="ctr">
              <a:buNone/>
            </a:pP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OPTIMALIZACE 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POJISTNÉ OCHRANY 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POJIŠTĚNÍ OSOB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82296" indent="0">
              <a:buNone/>
            </a:pPr>
            <a:r>
              <a:rPr lang="cs-CZ" sz="2600" dirty="0" smtClean="0"/>
              <a:t>Autor práce:         </a:t>
            </a:r>
            <a:r>
              <a:rPr lang="cs-CZ" sz="2600" dirty="0"/>
              <a:t>	</a:t>
            </a:r>
            <a:r>
              <a:rPr lang="cs-CZ" sz="2600" dirty="0" smtClean="0"/>
              <a:t>Ing. Miroslav Čechmánek</a:t>
            </a:r>
          </a:p>
          <a:p>
            <a:pPr marL="82296" indent="0">
              <a:buNone/>
            </a:pPr>
            <a:r>
              <a:rPr lang="cs-CZ" sz="2600" dirty="0" smtClean="0"/>
              <a:t>Vedoucí práce: 	Ing. Svatopluk Nečas, Ph.D.</a:t>
            </a:r>
            <a:r>
              <a:rPr lang="cs-CZ" sz="2400" dirty="0"/>
              <a:t>	</a:t>
            </a:r>
            <a:r>
              <a:rPr lang="cs-CZ" sz="2400" dirty="0" smtClean="0"/>
              <a:t>		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změny v pravděpodobnosti realizace</a:t>
            </a:r>
          </a:p>
          <a:p>
            <a:endParaRPr lang="cs-C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35100" y="2590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697550"/>
              </p:ext>
            </p:extLst>
          </p:nvPr>
        </p:nvGraphicFramePr>
        <p:xfrm>
          <a:off x="1351951" y="2590800"/>
          <a:ext cx="7529388" cy="4029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7923"/>
                <a:gridCol w="2067570"/>
                <a:gridCol w="1657971"/>
                <a:gridCol w="1645924"/>
              </a:tblGrid>
              <a:tr h="455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Pojistné nebezpečí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Blížší</a:t>
                      </a:r>
                      <a:r>
                        <a:rPr lang="cs-CZ" sz="1400" dirty="0">
                          <a:effectLst/>
                        </a:rPr>
                        <a:t> specifikace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Subjektivní změna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 čase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Zjištěná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změna v čase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smrti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nemoci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Vyšší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Vyšší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úrazu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Stejné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Nižší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následkem autonehody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Nižší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Nižší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Nižší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N/A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trvalých následků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Nižší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N/A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5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vážných chorob/nemocí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Stejné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Vyšší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5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pracovní neschopnosti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Stejné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Nižší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invalidity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I. stupně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Stejné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Vyšší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II. stupně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III. stupně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pobytu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v nemocnici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následkem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Stejné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Vyšší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7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nemoci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35100" y="2590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</a:t>
            </a:r>
            <a:r>
              <a:rPr lang="cs-CZ" dirty="0" err="1" smtClean="0"/>
              <a:t>optimal</a:t>
            </a:r>
            <a:r>
              <a:rPr lang="cs-CZ" dirty="0" smtClean="0"/>
              <a:t>. pojistné ochrany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940778"/>
              </p:ext>
            </p:extLst>
          </p:nvPr>
        </p:nvGraphicFramePr>
        <p:xfrm>
          <a:off x="1331642" y="2513647"/>
          <a:ext cx="7602808" cy="4123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7001"/>
                <a:gridCol w="1370026"/>
                <a:gridCol w="1370026"/>
                <a:gridCol w="1573781"/>
                <a:gridCol w="1661974"/>
              </a:tblGrid>
              <a:tr h="41929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Pojištění pro případ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Pokrytí stávající smlouvou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Cítí subjekt potřebu zajištění proti nebezpečí?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(ANO/NE)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Optimalizovaná výše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35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ANO / NE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Výše pokrytí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Smrti (nemocí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i úrazem)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ANO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176 500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ANO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176 000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Léčení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ANO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Kč /den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ANO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Kč/den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Trvalých následků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ANO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 max. progresi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800 000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ANO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 max. progresi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800 000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Invalidity II. a III. stupně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700 000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Hospitalizace (nemocí i úrazem)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150 Kč/den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neschopnosti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200 Kč/den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00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Vážných chorob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-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700 000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Kritéria hodnocení a stanovení preferenční škály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623357"/>
              </p:ext>
            </p:extLst>
          </p:nvPr>
        </p:nvGraphicFramePr>
        <p:xfrm>
          <a:off x="1331640" y="3341211"/>
          <a:ext cx="7602810" cy="2680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5154538"/>
              </a:tblGrid>
              <a:tr h="53285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Výše placeného pojistného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>
                    <a:solidFill>
                      <a:srgbClr val="E8EE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Komplexnost a šíře pojistné ochrany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</a:tr>
              <a:tr h="532859">
                <a:tc row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Absolutní četnost výluk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</a:tr>
              <a:tr h="5328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Škála dostupných připojištění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</a:tr>
              <a:tr h="532859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Postavení pojistitele na pojistném trhu ČR vůči konkurenci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824" marR="6382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0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Scoringový</a:t>
            </a:r>
            <a:r>
              <a:rPr lang="cs-CZ" dirty="0" smtClean="0"/>
              <a:t> model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273131"/>
              </p:ext>
            </p:extLst>
          </p:nvPr>
        </p:nvGraphicFramePr>
        <p:xfrm>
          <a:off x="1259632" y="2060847"/>
          <a:ext cx="7499350" cy="4706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4393"/>
                <a:gridCol w="962917"/>
                <a:gridCol w="1084406"/>
                <a:gridCol w="1084406"/>
                <a:gridCol w="1084406"/>
                <a:gridCol w="1084406"/>
                <a:gridCol w="964416"/>
              </a:tblGrid>
              <a:tr h="1872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Kritérium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Váha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Ukazatel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Pojišťovna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ČP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GENERALI</a:t>
                      </a:r>
                      <a:endParaRPr lang="cs-CZ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KP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AXA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Výše placeného pojistného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0,35714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Hodnota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428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425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408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516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Známka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Index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1,07142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0,71428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0, 35714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1,42856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Komplexnost a šíře pojistné ochrany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0,28571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22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12,5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13,5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Známka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Index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1,14284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0,57142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0,85713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0,28571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Absolutní počet výluk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0,14286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47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62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Známka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Index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0,42858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0,14286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0,57144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0,28572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Škála dostupných připojištění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0,14286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9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Známka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Index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0,57144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0,28572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0,42858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0,14286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Velikost pojišťovny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0,07143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23,07 %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5,6 %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2,81 %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5,87 %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Známka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Index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0,07143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0,21429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0,28572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0,14286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9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3,28571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</a:rPr>
                        <a:t>1,92857</a:t>
                      </a:r>
                      <a:endParaRPr lang="cs-CZ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2,5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2,28571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1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Výsledná podoba optimalizované PO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248448"/>
              </p:ext>
            </p:extLst>
          </p:nvPr>
        </p:nvGraphicFramePr>
        <p:xfrm>
          <a:off x="1403648" y="2924944"/>
          <a:ext cx="7499350" cy="330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0572"/>
                <a:gridCol w="2558778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Pojištění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Výše pojistné částky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Smrti (nemocí i úrazem) – konstantní výše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cca 276 500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Léčení úrazu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100 Kč / den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Trvalé následky úrazu – při max. výši čtyřnásobné progrese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800 000 Kč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Hospitalizace (nemocí i úrazem)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150 Kč / den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Pracovní neschopnosti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200 Kč / den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Vážných chorob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700 000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Invalidity II. a III. stupně – konstantní výše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700 000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Dodatečná výše měsíčně placeného pojistného 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425 Kč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403648" y="1772816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cs-CZ" sz="2800" dirty="0"/>
              <a:t>Stávající pojistný produkt + doplnění PO produktem </a:t>
            </a:r>
            <a:r>
              <a:rPr lang="cs-CZ" sz="2800" dirty="0" err="1"/>
              <a:t>Generali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684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Odlišnosti v konstrukci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Analýza </a:t>
            </a:r>
            <a:r>
              <a:rPr lang="cs-CZ" dirty="0"/>
              <a:t>statistických dat pro potřeby pojištění</a:t>
            </a:r>
          </a:p>
          <a:p>
            <a:r>
              <a:rPr lang="cs-CZ" dirty="0"/>
              <a:t>Vytvořen specifický dotazník</a:t>
            </a:r>
          </a:p>
          <a:p>
            <a:r>
              <a:rPr lang="cs-CZ" dirty="0"/>
              <a:t>PO sestavována na základě analýzy aktuální životní situace a preferencí</a:t>
            </a:r>
          </a:p>
          <a:p>
            <a:r>
              <a:rPr lang="cs-CZ" dirty="0"/>
              <a:t>Produkt vybrán dle výsledků SM, který odráží preference subjektů a kvalitu pojistných produktů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5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cs-CZ" b="1" dirty="0" smtClean="0"/>
          </a:p>
          <a:p>
            <a:pPr marL="82296" indent="0">
              <a:buNone/>
            </a:pPr>
            <a:endParaRPr lang="cs-CZ" b="1" dirty="0"/>
          </a:p>
          <a:p>
            <a:pPr marL="82296" indent="0" algn="ctr">
              <a:buNone/>
            </a:pPr>
            <a:r>
              <a:rPr lang="cs-CZ" sz="6000" b="1" dirty="0" smtClean="0"/>
              <a:t>Děkuji</a:t>
            </a:r>
          </a:p>
          <a:p>
            <a:pPr marL="82296" indent="0" algn="ctr">
              <a:buNone/>
            </a:pPr>
            <a:r>
              <a:rPr lang="cs-CZ" sz="6000" b="1" dirty="0" smtClean="0"/>
              <a:t>Vám za pozornost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5138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Myšlenka práce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82296" indent="0">
              <a:buNone/>
            </a:pPr>
            <a:r>
              <a:rPr lang="cs-CZ" dirty="0" smtClean="0"/>
              <a:t>			     </a:t>
            </a:r>
          </a:p>
          <a:p>
            <a:pPr marL="82296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      VS.</a:t>
            </a:r>
            <a:r>
              <a:rPr lang="cs-CZ" dirty="0" smtClean="0"/>
              <a:t>	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1028" name="Picture 4" descr="C:\Users\AS\Desktop\čtvrtek\logo-sport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13" y="1844824"/>
            <a:ext cx="336565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\Desktop\čtvrtek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104" y="3501008"/>
            <a:ext cx="2520280" cy="237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3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endParaRPr lang="cs-CZ" dirty="0" smtClean="0"/>
          </a:p>
          <a:p>
            <a:pPr marL="82296" indent="0" algn="just">
              <a:buNone/>
            </a:pPr>
            <a:r>
              <a:rPr lang="cs-CZ" dirty="0" smtClean="0"/>
              <a:t>Optimalizace </a:t>
            </a:r>
            <a:r>
              <a:rPr lang="cs-CZ" dirty="0"/>
              <a:t>pojistné ochrany v rámci pojištění osob </a:t>
            </a:r>
            <a:r>
              <a:rPr lang="cs-CZ" dirty="0" smtClean="0"/>
              <a:t>při </a:t>
            </a:r>
            <a:r>
              <a:rPr lang="cs-CZ" dirty="0"/>
              <a:t>zohlednění aktuální životní </a:t>
            </a:r>
            <a:r>
              <a:rPr lang="cs-CZ" dirty="0" smtClean="0"/>
              <a:t>a </a:t>
            </a:r>
            <a:r>
              <a:rPr lang="cs-CZ" dirty="0"/>
              <a:t>finanční situace vybraných pojištěných </a:t>
            </a:r>
            <a:r>
              <a:rPr lang="cs-CZ" dirty="0" smtClean="0"/>
              <a:t>a také na </a:t>
            </a:r>
            <a:r>
              <a:rPr lang="cs-CZ" dirty="0"/>
              <a:t>základě </a:t>
            </a:r>
            <a:r>
              <a:rPr lang="cs-CZ" dirty="0" smtClean="0"/>
              <a:t>posouzení pravděpodobnosti </a:t>
            </a:r>
            <a:r>
              <a:rPr lang="cs-CZ" dirty="0"/>
              <a:t>výskytu vybraných škodných událostí </a:t>
            </a:r>
            <a:r>
              <a:rPr lang="cs-CZ" dirty="0" smtClean="0"/>
              <a:t>a </a:t>
            </a:r>
            <a:r>
              <a:rPr lang="cs-CZ" dirty="0"/>
              <a:t>jejich možných finančních dopadů na pojištěné, příp. jejich blízké.</a:t>
            </a:r>
          </a:p>
        </p:txBody>
      </p:sp>
    </p:spTree>
    <p:extLst>
      <p:ext uri="{BB962C8B-B14F-4D97-AF65-F5344CB8AC3E}">
        <p14:creationId xmlns:p14="http://schemas.microsoft.com/office/powerpoint/2010/main" val="34795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práce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sz="3000" dirty="0" smtClean="0"/>
              <a:t>Členění práce do tří kapitol:</a:t>
            </a:r>
          </a:p>
          <a:p>
            <a:pPr marL="82296" indent="0">
              <a:buNone/>
            </a:pPr>
            <a:endParaRPr lang="cs-CZ" dirty="0"/>
          </a:p>
          <a:p>
            <a:r>
              <a:rPr lang="cs-CZ" sz="3000" dirty="0" smtClean="0"/>
              <a:t>Teoretická východiska práce</a:t>
            </a:r>
          </a:p>
          <a:p>
            <a:r>
              <a:rPr lang="cs-CZ" sz="3000" dirty="0" smtClean="0"/>
              <a:t>Vybraná pojistná nebezpečí v pojištění osob a možnosti jejich pojištění + statistická pravděpodobnosti výskytu</a:t>
            </a:r>
          </a:p>
          <a:p>
            <a:r>
              <a:rPr lang="cs-CZ" sz="3000" dirty="0" smtClean="0"/>
              <a:t>Optimalizace pojistné ochrany (PO)</a:t>
            </a:r>
          </a:p>
          <a:p>
            <a:endParaRPr lang="cs-CZ" sz="2800" dirty="0"/>
          </a:p>
          <a:p>
            <a:r>
              <a:rPr lang="cs-CZ" sz="3000" dirty="0" smtClean="0"/>
              <a:t>Použité metody</a:t>
            </a:r>
          </a:p>
          <a:p>
            <a:pPr lvl="1"/>
            <a:r>
              <a:rPr lang="cs-CZ" sz="2600" dirty="0" smtClean="0"/>
              <a:t>Analýza, deskripce, komparace, dotazníkové šetření, </a:t>
            </a:r>
            <a:r>
              <a:rPr lang="cs-CZ" sz="2600" dirty="0" err="1" smtClean="0"/>
              <a:t>scoring</a:t>
            </a:r>
            <a:r>
              <a:rPr lang="cs-CZ" sz="2600" dirty="0" smtClean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7086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Obsahová náplň druhé kapitoly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Charakteristika vybraných pojištění</a:t>
            </a:r>
          </a:p>
          <a:p>
            <a:r>
              <a:rPr lang="cs-CZ" dirty="0" smtClean="0"/>
              <a:t>Charakteristika pravděpodobnostního výskytu nebezpečí a dalších faktorů</a:t>
            </a:r>
          </a:p>
          <a:p>
            <a:r>
              <a:rPr lang="cs-CZ" dirty="0" smtClean="0"/>
              <a:t>Analýza uvedených dat</a:t>
            </a:r>
          </a:p>
          <a:p>
            <a:endParaRPr lang="cs-CZ" dirty="0"/>
          </a:p>
          <a:p>
            <a:r>
              <a:rPr lang="cs-CZ" dirty="0" smtClean="0"/>
              <a:t>Data využita pro konstrukci 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1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967926484"/>
              </p:ext>
            </p:extLst>
          </p:nvPr>
        </p:nvGraphicFramePr>
        <p:xfrm>
          <a:off x="1331640" y="1700808"/>
          <a:ext cx="619268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Obsahová náplň druhé kapitoly</a:t>
            </a:r>
            <a:endParaRPr lang="cs-CZ" sz="36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33163"/>
              </p:ext>
            </p:extLst>
          </p:nvPr>
        </p:nvGraphicFramePr>
        <p:xfrm>
          <a:off x="2843808" y="3861048"/>
          <a:ext cx="5832649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931"/>
                <a:gridCol w="583265"/>
                <a:gridCol w="583265"/>
                <a:gridCol w="583265"/>
                <a:gridCol w="585598"/>
                <a:gridCol w="585598"/>
                <a:gridCol w="583265"/>
                <a:gridCol w="583265"/>
                <a:gridCol w="583265"/>
                <a:gridCol w="573932"/>
              </a:tblGrid>
              <a:tr h="18288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Věk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Pravděpodobnost nově přiznaného invalidní důchody pro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invaliditu III. stupně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invaliditu II. stupně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invaliditu I. stupně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muži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ženy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muži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ženy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muži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ženy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18 - 19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0,274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20 - 24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0,038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25 - 29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30 - 34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0,028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35 - 39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0,085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40 - 44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0,277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45 - 49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0,164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0,175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0,091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0,101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0,233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50 - 54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0,269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0,279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0,259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0,375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55 - 59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0,479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0,192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0,264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0,123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0,468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0,372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60 - 64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0,091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0,005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0,092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0,075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0,046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0,128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0,140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1475656" y="134230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Pravděpodobnost hospitalizace v nemocnici dle věku a pohlaví (levá osa v %) </a:t>
            </a:r>
            <a:r>
              <a:rPr lang="cs-CZ" sz="1200" b="1" dirty="0" smtClean="0"/>
              <a:t>a </a:t>
            </a:r>
            <a:r>
              <a:rPr lang="cs-CZ" sz="1200" b="1" dirty="0"/>
              <a:t>průměrná doba pobytu v nemocnici (pravá osa ve dnech) za rok 2012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7317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Obsahová náplň 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</a:t>
            </a:r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kapitoly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Optimalizace poj. ochrany subjektů</a:t>
            </a:r>
          </a:p>
          <a:p>
            <a:endParaRPr lang="cs-CZ" dirty="0"/>
          </a:p>
          <a:p>
            <a:r>
              <a:rPr lang="cs-CZ" dirty="0" smtClean="0"/>
              <a:t>Postup optimalizace u Aleny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1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 smtClean="0"/>
              <a:t>Charakteristika životní situace a priorit „</a:t>
            </a:r>
            <a:r>
              <a:rPr lang="cs-CZ" i="1" dirty="0" smtClean="0"/>
              <a:t>tehdy a teď</a:t>
            </a:r>
            <a:r>
              <a:rPr lang="cs-CZ" dirty="0" smtClean="0"/>
              <a:t>“</a:t>
            </a:r>
          </a:p>
          <a:p>
            <a:r>
              <a:rPr lang="cs-CZ" dirty="0"/>
              <a:t>Charakteristika </a:t>
            </a:r>
            <a:r>
              <a:rPr lang="cs-CZ" dirty="0" smtClean="0"/>
              <a:t>stávající pojistné ochrany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Priority Aleny:</a:t>
            </a:r>
          </a:p>
          <a:p>
            <a:pPr lvl="1"/>
            <a:r>
              <a:rPr lang="cs-CZ" dirty="0" smtClean="0"/>
              <a:t>Zachovat doposud naspořené prostředky </a:t>
            </a:r>
          </a:p>
          <a:p>
            <a:pPr lvl="1"/>
            <a:r>
              <a:rPr lang="cs-CZ" dirty="0" smtClean="0"/>
              <a:t>Pojistit se proti statisticky významnějším nebezpečím</a:t>
            </a:r>
          </a:p>
          <a:p>
            <a:pPr lvl="1"/>
            <a:r>
              <a:rPr lang="cs-CZ" dirty="0" smtClean="0"/>
              <a:t>Finanční zajištění po dobu 36 měsíců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optimalizace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pravděpodobností (v %)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31448"/>
              </p:ext>
            </p:extLst>
          </p:nvPr>
        </p:nvGraphicFramePr>
        <p:xfrm>
          <a:off x="1259632" y="2204864"/>
          <a:ext cx="7674819" cy="4187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603"/>
                <a:gridCol w="2107506"/>
                <a:gridCol w="1689995"/>
                <a:gridCol w="1677715"/>
              </a:tblGrid>
              <a:tr h="671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Pojistné nebezpečí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Blížší</a:t>
                      </a:r>
                      <a:r>
                        <a:rPr lang="cs-CZ" sz="1400" dirty="0">
                          <a:effectLst/>
                        </a:rPr>
                        <a:t> specifikace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Domnělá pravděpodobnost výskytu v daném roce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Zjištěná pravděpodobnost výskytu v daném roce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smrti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nemoci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0,017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úrazu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0,006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následkem autonehody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0,002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N/A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trvalých následků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N/A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7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vážných chorob/nemocí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0,439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7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pracovní neschopnosti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34,859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Nebezpečí invalidity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I. stupně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0,078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II. stupně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0,019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III. stupně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0,048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Nebezpečí pobytu 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v nemocnici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následkem úrazu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0,667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366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následkem nemoci</a:t>
                      </a:r>
                      <a:endParaRPr lang="cs-CZ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23,1347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35100" y="2506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1790</TotalTime>
  <Words>852</Words>
  <Application>Microsoft Office PowerPoint</Application>
  <PresentationFormat>Předvádění na obrazovce (4:3)</PresentationFormat>
  <Paragraphs>456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Prezentace aplikace PowerPoint</vt:lpstr>
      <vt:lpstr>Myšlenka práce</vt:lpstr>
      <vt:lpstr>Cíl práce</vt:lpstr>
      <vt:lpstr>Struktura práce</vt:lpstr>
      <vt:lpstr>Obsahová náplň druhé kapitoly</vt:lpstr>
      <vt:lpstr>Obsahová náplň druhé kapitoly</vt:lpstr>
      <vt:lpstr>Obsahová náplň třetí kapitoly</vt:lpstr>
      <vt:lpstr>Postup optimalizace</vt:lpstr>
      <vt:lpstr>Postup optimalizace</vt:lpstr>
      <vt:lpstr>Postup optimalizace</vt:lpstr>
      <vt:lpstr>Postup optimalizace</vt:lpstr>
      <vt:lpstr>Postup optimalizace</vt:lpstr>
      <vt:lpstr>Postup optimalizace</vt:lpstr>
      <vt:lpstr>Výsledná podoba optimalizované PO</vt:lpstr>
      <vt:lpstr>Odlišnosti v konstrukci PO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 komparace hospodaření vybraných pojišťoven na pojistném trhu ČR i EU, s důrazem na finanční skupiny</dc:title>
  <dc:creator>Mirek</dc:creator>
  <cp:lastModifiedBy>Miroslav Čechmánek</cp:lastModifiedBy>
  <cp:revision>55</cp:revision>
  <cp:lastPrinted>2015-05-26T17:00:04Z</cp:lastPrinted>
  <dcterms:created xsi:type="dcterms:W3CDTF">2013-04-15T19:56:26Z</dcterms:created>
  <dcterms:modified xsi:type="dcterms:W3CDTF">2015-05-26T17:05:58Z</dcterms:modified>
</cp:coreProperties>
</file>