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1C65AE2-CB25-4066-84DD-F9A9643F3069}" type="datetimeFigureOut">
              <a:rPr lang="sk-SK" smtClean="0"/>
              <a:pPr/>
              <a:t>9. 6. 2014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D37A56-F2E4-45D8-A3FC-4A49C014FDA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Analýza modelu pre oce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ň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ovanie rizika pri</a:t>
            </a:r>
            <a:br>
              <a:rPr lang="it-I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upisovaní poistných zmlúv v oblasti veľkých rizík</a:t>
            </a:r>
            <a:endParaRPr lang="sk-SK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Mgr. Dagmar Martinková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5" descr="Bez názv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5058" y="1481138"/>
            <a:ext cx="5253884" cy="4525962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Model pre overenie</a:t>
            </a: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dosiahnute</a:t>
            </a: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ľ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nosti po</a:t>
            </a: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adovaného zhod</a:t>
            </a:r>
            <a:r>
              <a:rPr lang="sk-SK" sz="4400" dirty="0" err="1" smtClean="0">
                <a:latin typeface="Times New Roman" pitchFamily="18" charset="0"/>
                <a:cs typeface="Times New Roman" pitchFamily="18" charset="0"/>
              </a:rPr>
              <a:t>notenia</a:t>
            </a: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 Umožňuje sledovať, či je zvolená cenová politika </a:t>
            </a:r>
            <a:r>
              <a:rPr lang="sk-SK" dirty="0" err="1" smtClean="0"/>
              <a:t>underwritera</a:t>
            </a:r>
            <a:r>
              <a:rPr lang="sk-SK" dirty="0" smtClean="0"/>
              <a:t> v súlade so stanovenými cieľmi – pokiaľ bude ďalej upisovať zmluvy v rovnakom duchu dosiahne očakávaného </a:t>
            </a:r>
            <a:r>
              <a:rPr lang="sk-SK" dirty="0" smtClean="0"/>
              <a:t>zhodnotenia </a:t>
            </a:r>
            <a:r>
              <a:rPr lang="sk-SK" dirty="0" smtClean="0"/>
              <a:t>predtým ako vyčerpá </a:t>
            </a:r>
            <a:r>
              <a:rPr lang="sk-SK" dirty="0" smtClean="0"/>
              <a:t>umiestnený </a:t>
            </a:r>
            <a:r>
              <a:rPr lang="sk-SK" dirty="0" smtClean="0"/>
              <a:t>kapitál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pre 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overenie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dosiahnute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ľ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nosti po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adovaného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zhod</a:t>
            </a:r>
            <a:r>
              <a:rPr lang="sk-SK" sz="4000" dirty="0" err="1" smtClean="0">
                <a:latin typeface="Times New Roman" pitchFamily="18" charset="0"/>
                <a:cs typeface="Times New Roman" pitchFamily="18" charset="0"/>
              </a:rPr>
              <a:t>notenia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Oceňovanie prijatého rizika z hľadiska očakávaného zisku a nákladov na kapitál využiteľný pri upisovaní poistných zmlúv v oblasti poistenia veľkých priemyselných rizík 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pre oce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ň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ovanie rizika pri</a:t>
            </a:r>
            <a:br>
              <a:rPr lang="it-I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upisovaní poistných zmlúv v oblasti veľkých rizík</a:t>
            </a:r>
            <a:endParaRPr lang="sk-SK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Spočítať hodnoty ukazovateľov, ktoré umožnia v priebehu upisovacieho roku sledovať ako upisovatelia pracujú s kapitálom</a:t>
            </a:r>
          </a:p>
          <a:p>
            <a:r>
              <a:rPr lang="sk-SK" dirty="0" smtClean="0"/>
              <a:t>Skontrolovať cenovú politiku upisovateľa, ktorá má odpovedať požadovanej miere zhodnotenia vloženého kapitálu</a:t>
            </a:r>
          </a:p>
          <a:p>
            <a:r>
              <a:rPr lang="sk-SK" dirty="0" smtClean="0"/>
              <a:t>Overiť rizikové portfólio, ktoré má spĺňať požiadavky </a:t>
            </a:r>
            <a:r>
              <a:rPr lang="sk-SK" dirty="0" err="1" smtClean="0"/>
              <a:t>Solvency</a:t>
            </a:r>
            <a:r>
              <a:rPr lang="sk-SK" dirty="0" smtClean="0"/>
              <a:t> II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3600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pre oce</a:t>
            </a:r>
            <a:r>
              <a:rPr lang="sk-SK" sz="3600" dirty="0" smtClean="0">
                <a:latin typeface="Times New Roman" pitchFamily="18" charset="0"/>
                <a:cs typeface="Times New Roman" pitchFamily="18" charset="0"/>
              </a:rPr>
              <a:t>ň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ovanie rizika pri</a:t>
            </a:r>
            <a:br>
              <a:rPr lang="it-I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3600" dirty="0" smtClean="0">
                <a:latin typeface="Times New Roman" pitchFamily="18" charset="0"/>
                <a:cs typeface="Times New Roman" pitchFamily="18" charset="0"/>
              </a:rPr>
              <a:t>upisovaní poistných zmlúv v oblasti veľkých rizík</a:t>
            </a:r>
            <a:endParaRPr lang="sk-SK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Stanovenie odhadu počtu zmlúv nutných k dosiahnutiu požadovanej miery zhodnotenia pri dodržaní kritéria  postačiteľnosti kapitálu</a:t>
            </a:r>
          </a:p>
          <a:p>
            <a:endParaRPr lang="sk-SK" dirty="0" smtClean="0"/>
          </a:p>
          <a:p>
            <a:r>
              <a:rPr lang="sk-SK" dirty="0" smtClean="0"/>
              <a:t>Správnosť zvolenej cenovej politiky upisovateľa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Model pre overenie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dosiahnute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ľ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nosti po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adovaného zhod</a:t>
            </a:r>
            <a:r>
              <a:rPr lang="sk-SK" sz="4000" dirty="0" err="1" smtClean="0">
                <a:latin typeface="Times New Roman" pitchFamily="18" charset="0"/>
                <a:cs typeface="Times New Roman" pitchFamily="18" charset="0"/>
              </a:rPr>
              <a:t>notenia</a:t>
            </a:r>
            <a:endParaRPr lang="sk-SK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V modeli je použitá známa </a:t>
            </a:r>
            <a:r>
              <a:rPr lang="sk-SK" dirty="0" err="1" smtClean="0"/>
              <a:t>stochastická</a:t>
            </a:r>
            <a:r>
              <a:rPr lang="sk-SK" dirty="0" smtClean="0"/>
              <a:t> simulačná metóda analýzy rizika - Simulácie Monte Carlo</a:t>
            </a:r>
          </a:p>
          <a:p>
            <a:endParaRPr lang="sk-SK" dirty="0" smtClean="0"/>
          </a:p>
          <a:p>
            <a:r>
              <a:rPr lang="sk-SK" dirty="0" smtClean="0"/>
              <a:t>Pracujeme s nasimulovanými scenármi uzavretých poistným zmlúv</a:t>
            </a:r>
          </a:p>
          <a:p>
            <a:endParaRPr lang="sk-SK" dirty="0" smtClean="0"/>
          </a:p>
          <a:p>
            <a:r>
              <a:rPr lang="sk-SK" dirty="0" smtClean="0"/>
              <a:t>Model je založený na metóde </a:t>
            </a:r>
            <a:r>
              <a:rPr lang="sk-SK" dirty="0" err="1" smtClean="0"/>
              <a:t>bootstrap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Bol vytvorený pomocou </a:t>
            </a:r>
            <a:r>
              <a:rPr lang="en-US" dirty="0" err="1" smtClean="0"/>
              <a:t>programu</a:t>
            </a:r>
            <a:r>
              <a:rPr lang="en-US" dirty="0" smtClean="0"/>
              <a:t> MS Excel 2010 s </a:t>
            </a:r>
            <a:r>
              <a:rPr lang="en-US" dirty="0" err="1" smtClean="0"/>
              <a:t>vyu</a:t>
            </a:r>
            <a:r>
              <a:rPr lang="sk-SK" dirty="0" smtClean="0"/>
              <a:t>ž</a:t>
            </a:r>
            <a:r>
              <a:rPr lang="en-US" dirty="0" err="1" smtClean="0"/>
              <a:t>itím</a:t>
            </a:r>
            <a:r>
              <a:rPr lang="en-US" dirty="0" smtClean="0"/>
              <a:t> </a:t>
            </a:r>
            <a:r>
              <a:rPr lang="en-US" dirty="0" err="1" smtClean="0"/>
              <a:t>implementácie</a:t>
            </a:r>
            <a:r>
              <a:rPr lang="en-US" dirty="0" smtClean="0"/>
              <a:t> Visual Basic for Application</a:t>
            </a:r>
            <a:endParaRPr lang="sk-SK" dirty="0" smtClean="0"/>
          </a:p>
          <a:p>
            <a:endParaRPr lang="sk-SK" dirty="0" smtClean="0"/>
          </a:p>
          <a:p>
            <a:endParaRPr lang="en-US" dirty="0" smtClean="0"/>
          </a:p>
          <a:p>
            <a:pPr>
              <a:buNone/>
            </a:pPr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Model pre overenie</a:t>
            </a: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dosiahnute</a:t>
            </a: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ľ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nosti po</a:t>
            </a: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adovaného zhod</a:t>
            </a:r>
            <a:r>
              <a:rPr lang="sk-SK" sz="4400" dirty="0" err="1" smtClean="0">
                <a:latin typeface="Times New Roman" pitchFamily="18" charset="0"/>
                <a:cs typeface="Times New Roman" pitchFamily="18" charset="0"/>
              </a:rPr>
              <a:t>notenia</a:t>
            </a:r>
            <a:endParaRPr lang="sk-SK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Určitý poistný kmeň s danými poistnými zmluvami</a:t>
            </a:r>
          </a:p>
          <a:p>
            <a:endParaRPr lang="sk-SK" dirty="0" smtClean="0"/>
          </a:p>
          <a:p>
            <a:r>
              <a:rPr lang="sk-SK" dirty="0" smtClean="0"/>
              <a:t>Pridávanie poistných zmlúv rovnakého typu a ich následná simulácia</a:t>
            </a:r>
          </a:p>
          <a:p>
            <a:endParaRPr lang="sk-SK" dirty="0" smtClean="0"/>
          </a:p>
          <a:p>
            <a:r>
              <a:rPr lang="sk-SK" dirty="0" smtClean="0"/>
              <a:t>Každá ďalšia upísaná poistná zmluva v rovnakom duchu prispeje k zmene sledovaného ukazovateľa očakávanej miery zhodnotenia rovnakým dielom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Stanovenie odhadu počtu zmlúv nutných k dosiahnutiu požadovanej miery zhodnotenia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solidFill>
                  <a:srgbClr val="464646"/>
                </a:solidFill>
                <a:latin typeface="Times New Roman" pitchFamily="18" charset="0"/>
                <a:cs typeface="Times New Roman" pitchFamily="18" charset="0"/>
              </a:rPr>
              <a:t>Stanovenie odhadu počtu zmlúv nutných k dosiahnutiu požadovanej miery zhodnotenia</a:t>
            </a:r>
            <a:endParaRPr lang="sk-SK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14550" y="2248694"/>
            <a:ext cx="49149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Tri podmienky modelu:</a:t>
            </a:r>
          </a:p>
          <a:p>
            <a:endParaRPr lang="sk-SK" dirty="0" smtClean="0"/>
          </a:p>
          <a:p>
            <a:r>
              <a:rPr lang="sk-SK" dirty="0" smtClean="0"/>
              <a:t>Hranica hodnoty ostávajúceho</a:t>
            </a:r>
          </a:p>
          <a:p>
            <a:pPr>
              <a:buNone/>
            </a:pPr>
            <a:r>
              <a:rPr lang="sk-SK" dirty="0" smtClean="0"/>
              <a:t>  kapitálu na krytie rizík z upisovaných poistných zmlúv</a:t>
            </a:r>
          </a:p>
          <a:p>
            <a:r>
              <a:rPr lang="sk-SK" dirty="0" smtClean="0"/>
              <a:t>Dosiahnutie požadovanej miery zhodnotenia sledovanej v hodnote ukazovateľa očakávaného ROE z RAC</a:t>
            </a:r>
          </a:p>
          <a:p>
            <a:r>
              <a:rPr lang="sk-SK" dirty="0" smtClean="0"/>
              <a:t>Maximálny počet uzavretých poistných zmlúv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Model pre overenie</a:t>
            </a: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dosiahnute</a:t>
            </a: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ľ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nosti po</a:t>
            </a:r>
            <a:r>
              <a:rPr lang="sk-SK" sz="44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it-IT" sz="4400" dirty="0" smtClean="0">
                <a:latin typeface="Times New Roman" pitchFamily="18" charset="0"/>
                <a:cs typeface="Times New Roman" pitchFamily="18" charset="0"/>
              </a:rPr>
              <a:t>adovaného zhod</a:t>
            </a:r>
            <a:r>
              <a:rPr lang="sk-SK" sz="4400" dirty="0" err="1" smtClean="0">
                <a:latin typeface="Times New Roman" pitchFamily="18" charset="0"/>
                <a:cs typeface="Times New Roman" pitchFamily="18" charset="0"/>
              </a:rPr>
              <a:t>notenia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obsahu 6" descr="Bez názv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857364"/>
            <a:ext cx="5211065" cy="4525962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Model pre overenie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dosiahnute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ľ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nosti po</a:t>
            </a:r>
            <a:r>
              <a:rPr lang="sk-SK" sz="40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adovaného zhod</a:t>
            </a:r>
            <a:r>
              <a:rPr lang="sk-SK" sz="4000" dirty="0" err="1" smtClean="0">
                <a:latin typeface="Times New Roman" pitchFamily="18" charset="0"/>
                <a:cs typeface="Times New Roman" pitchFamily="18" charset="0"/>
              </a:rPr>
              <a:t>notenia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329</TotalTime>
  <Words>310</Words>
  <Application>Microsoft Office PowerPoint</Application>
  <PresentationFormat>Prezentácia na obrazovke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Hala</vt:lpstr>
      <vt:lpstr>Analýza modelu pre oceňovanie rizika pri upisovaní poistných zmlúv v oblasti veľkých rizík</vt:lpstr>
      <vt:lpstr> Model pre oceňovanie rizika pri upisovaní poistných zmlúv v oblasti veľkých rizík</vt:lpstr>
      <vt:lpstr> Model pre oceňovanie rizika pri upisovaní poistných zmlúv v oblasti veľkých rizík</vt:lpstr>
      <vt:lpstr>Model pre overenie dosiahnuteľnosti požadovaného zhodnotenia</vt:lpstr>
      <vt:lpstr>Model pre overenie dosiahnuteľnosti požadovaného zhodnotenia</vt:lpstr>
      <vt:lpstr>Stanovenie odhadu počtu zmlúv nutných k dosiahnutiu požadovanej miery zhodnotenia</vt:lpstr>
      <vt:lpstr>Stanovenie odhadu počtu zmlúv nutných k dosiahnutiu požadovanej miery zhodnotenia</vt:lpstr>
      <vt:lpstr>Model pre overenie dosiahnuteľnosti požadovaného zhodnotenia</vt:lpstr>
      <vt:lpstr>Model pre overenie dosiahnuteľnosti požadovaného zhodnotenia</vt:lpstr>
      <vt:lpstr>Model pre overenie dosiahnuteľnosti požadovaného zhodnotenia</vt:lpstr>
      <vt:lpstr> Model pre overenie dosiahnuteľnosti požadovaného zhodnotenia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modelu pre oceňovanie rizika pri upisovaní poistných zmlúv v oblasti veľkých rizík</dc:title>
  <dc:creator>KM</dc:creator>
  <cp:lastModifiedBy>KM</cp:lastModifiedBy>
  <cp:revision>27</cp:revision>
  <dcterms:created xsi:type="dcterms:W3CDTF">2014-06-08T15:45:36Z</dcterms:created>
  <dcterms:modified xsi:type="dcterms:W3CDTF">2014-06-09T14:15:29Z</dcterms:modified>
</cp:coreProperties>
</file>