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5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6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7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8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9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0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1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12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13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14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15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16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17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18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19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20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7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5" r:id="rId17"/>
    <p:sldId id="278" r:id="rId18"/>
    <p:sldId id="280" r:id="rId19"/>
    <p:sldId id="279" r:id="rId20"/>
    <p:sldId id="281" r:id="rId21"/>
    <p:sldId id="282" r:id="rId22"/>
    <p:sldId id="285" r:id="rId23"/>
    <p:sldId id="258" r:id="rId24"/>
  </p:sldIdLst>
  <p:sldSz cx="9144000" cy="6858000" type="screen4x3"/>
  <p:notesSz cx="6858000" cy="9144000"/>
  <p:custDataLst>
    <p:tags r:id="rId26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08F"/>
    <a:srgbClr val="224CAA"/>
    <a:srgbClr val="C0E9F8"/>
    <a:srgbClr val="C0E1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1" autoAdjust="0"/>
  </p:normalViewPr>
  <p:slideViewPr>
    <p:cSldViewPr>
      <p:cViewPr>
        <p:scale>
          <a:sx n="80" d="100"/>
          <a:sy n="80" d="100"/>
        </p:scale>
        <p:origin x="-108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23871-58E3-488D-8D7F-5AFA2DA8A14C}" type="datetimeFigureOut">
              <a:rPr lang="cs-CZ" smtClean="0"/>
              <a:pPr/>
              <a:t>25. 5. 2014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E151-76E4-4335-90BD-BDE2BE9E2B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77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E151-76E4-4335-90BD-BDE2BE9E2B1B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E151-76E4-4335-90BD-BDE2BE9E2B1B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E151-76E4-4335-90BD-BDE2BE9E2B1B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Dělený 9!!!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E151-76E4-4335-90BD-BDE2BE9E2B1B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E151-76E4-4335-90BD-BDE2BE9E2B1B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Dělený 9!!!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E151-76E4-4335-90BD-BDE2BE9E2B1B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Dělený 9!!!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E151-76E4-4335-90BD-BDE2BE9E2B1B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E151-76E4-4335-90BD-BDE2BE9E2B1B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E151-76E4-4335-90BD-BDE2BE9E2B1B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E151-76E4-4335-90BD-BDE2BE9E2B1B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E151-76E4-4335-90BD-BDE2BE9E2B1B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rozšířit nástroje pro identifikaci rizikových oblastí ČR z dalšího pohledu týkajícího se klimatu - z pohledu bleskové aktivity v ovzduší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E151-76E4-4335-90BD-BDE2BE9E2B1B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Delší časová</a:t>
            </a:r>
            <a:r>
              <a:rPr lang="cs-CZ" baseline="0" dirty="0" smtClean="0"/>
              <a:t> řada</a:t>
            </a:r>
          </a:p>
          <a:p>
            <a:r>
              <a:rPr lang="cs-CZ" baseline="0" dirty="0" smtClean="0"/>
              <a:t>Komplexní data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E151-76E4-4335-90BD-BDE2BE9E2B1B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E151-76E4-4335-90BD-BDE2BE9E2B1B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binární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gridová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informace obsahující zakódovanou informaci o počtu blesků do Země v určité předem definované ortogonální</a:t>
            </a:r>
          </a:p>
          <a:p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mřížce za období 2002 – 2010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E151-76E4-4335-90BD-BDE2BE9E2B1B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E151-76E4-4335-90BD-BDE2BE9E2B1B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Funkce intenzity - spojitá vyrovnávající funkce sloužící k odhadu pravděpodobnosti výskytu náhodné proměnné v daném místě v prostoru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E151-76E4-4335-90BD-BDE2BE9E2B1B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E151-76E4-4335-90BD-BDE2BE9E2B1B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E151-76E4-4335-90BD-BDE2BE9E2B1B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E151-76E4-4335-90BD-BDE2BE9E2B1B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Popis</a:t>
            </a:r>
            <a:r>
              <a:rPr lang="cs-CZ" baseline="0" dirty="0" smtClean="0"/>
              <a:t> dat</a:t>
            </a:r>
          </a:p>
          <a:p>
            <a:r>
              <a:rPr lang="cs-CZ" baseline="0" dirty="0" smtClean="0"/>
              <a:t>Zpracování</a:t>
            </a:r>
          </a:p>
          <a:p>
            <a:r>
              <a:rPr lang="cs-CZ" baseline="0" dirty="0" smtClean="0"/>
              <a:t>Analýza výsledků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E151-76E4-4335-90BD-BDE2BE9E2B1B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1679-0FA0-4952-83C7-A245CE0D0956}" type="datetime1">
              <a:rPr lang="cs-CZ" smtClean="0"/>
              <a:pPr/>
              <a:t>25. 5. 2014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C836-7CB4-47F7-B915-29A387FA3D24}" type="datetime1">
              <a:rPr lang="cs-CZ" smtClean="0"/>
              <a:pPr/>
              <a:t>25. 5. 2014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AEC4-39E5-4AE2-BF47-2D5B04ABD8F0}" type="datetime1">
              <a:rPr lang="cs-CZ" smtClean="0"/>
              <a:pPr/>
              <a:t>25. 5. 2014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6F42-7BCE-4B82-90B1-6EA8478917F7}" type="datetime1">
              <a:rPr lang="cs-CZ" smtClean="0"/>
              <a:pPr/>
              <a:t>25. 5. 2014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58D4-EDA2-4E88-BF98-EDA65470C3CC}" type="datetime1">
              <a:rPr lang="cs-CZ" smtClean="0"/>
              <a:pPr/>
              <a:t>25. 5. 2014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83BB-E5BE-4936-A469-7F46DCB340A5}" type="datetime1">
              <a:rPr lang="cs-CZ" smtClean="0"/>
              <a:pPr/>
              <a:t>25. 5. 2014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A090-C1D8-46B5-B88F-2C4D5C7840DA}" type="datetime1">
              <a:rPr lang="cs-CZ" smtClean="0"/>
              <a:pPr/>
              <a:t>25. 5. 2014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FD63-0486-43EE-B592-45F2B382F3C9}" type="datetime1">
              <a:rPr lang="cs-CZ" smtClean="0"/>
              <a:pPr/>
              <a:t>25. 5. 2014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1A3-5380-47DF-8C48-A22E0929F1B4}" type="datetime1">
              <a:rPr lang="cs-CZ" smtClean="0"/>
              <a:pPr/>
              <a:t>25. 5. 2014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B41F-585C-4D88-95C7-8858A0F5BE84}" type="datetime1">
              <a:rPr lang="cs-CZ" smtClean="0"/>
              <a:pPr/>
              <a:t>25. 5. 2014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8390-0EA6-44E2-AC84-CB9D05395BB9}" type="datetime1">
              <a:rPr lang="cs-CZ" smtClean="0"/>
              <a:pPr/>
              <a:t>25. 5. 2014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A8072-2CED-4967-8D3D-C01F1B43ECBC}" type="datetime1">
              <a:rPr lang="cs-CZ" smtClean="0"/>
              <a:pPr/>
              <a:t>25. 5. 2014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../media/image2.emf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oleObject" Target="../embeddings/oleObject9.bin"/><Relationship Id="rId2" Type="http://schemas.openxmlformats.org/officeDocument/2006/relationships/tags" Target="../tags/tag66.xml"/><Relationship Id="rId1" Type="http://schemas.openxmlformats.org/officeDocument/2006/relationships/vmlDrawing" Target="../drawings/vmlDrawing9.vml"/><Relationship Id="rId6" Type="http://schemas.openxmlformats.org/officeDocument/2006/relationships/tags" Target="../tags/tag70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69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tags" Target="../tags/tag90.xml"/><Relationship Id="rId26" Type="http://schemas.openxmlformats.org/officeDocument/2006/relationships/image" Target="../media/image12.png"/><Relationship Id="rId3" Type="http://schemas.openxmlformats.org/officeDocument/2006/relationships/tags" Target="../tags/tag75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5" Type="http://schemas.openxmlformats.org/officeDocument/2006/relationships/image" Target="../media/image3.png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20" Type="http://schemas.openxmlformats.org/officeDocument/2006/relationships/tags" Target="../tags/tag92.xml"/><Relationship Id="rId29" Type="http://schemas.openxmlformats.org/officeDocument/2006/relationships/image" Target="../media/image15.png"/><Relationship Id="rId1" Type="http://schemas.openxmlformats.org/officeDocument/2006/relationships/vmlDrawing" Target="../drawings/vmlDrawing10.v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image" Target="../media/image2.emf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23" Type="http://schemas.openxmlformats.org/officeDocument/2006/relationships/oleObject" Target="../embeddings/oleObject10.bin"/><Relationship Id="rId28" Type="http://schemas.openxmlformats.org/officeDocument/2006/relationships/image" Target="../media/image14.png"/><Relationship Id="rId10" Type="http://schemas.openxmlformats.org/officeDocument/2006/relationships/tags" Target="../tags/tag82.xml"/><Relationship Id="rId19" Type="http://schemas.openxmlformats.org/officeDocument/2006/relationships/tags" Target="../tags/tag91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notesSlide" Target="../notesSlides/notesSlide10.xml"/><Relationship Id="rId27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image" Target="../media/image3.png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image" Target="../media/image2.emf"/><Relationship Id="rId2" Type="http://schemas.openxmlformats.org/officeDocument/2006/relationships/tags" Target="../tags/tag93.xml"/><Relationship Id="rId1" Type="http://schemas.openxmlformats.org/officeDocument/2006/relationships/vmlDrawing" Target="../drawings/vmlDrawing11.vml"/><Relationship Id="rId6" Type="http://schemas.openxmlformats.org/officeDocument/2006/relationships/tags" Target="../tags/tag97.xml"/><Relationship Id="rId11" Type="http://schemas.openxmlformats.org/officeDocument/2006/relationships/oleObject" Target="../embeddings/oleObject11.bin"/><Relationship Id="rId5" Type="http://schemas.openxmlformats.org/officeDocument/2006/relationships/tags" Target="../tags/tag96.xml"/><Relationship Id="rId10" Type="http://schemas.openxmlformats.org/officeDocument/2006/relationships/notesSlide" Target="../notesSlides/notesSlide11.xml"/><Relationship Id="rId4" Type="http://schemas.openxmlformats.org/officeDocument/2006/relationships/tags" Target="../tags/tag95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image" Target="../media/image2.emf"/><Relationship Id="rId3" Type="http://schemas.openxmlformats.org/officeDocument/2006/relationships/tags" Target="../tags/tag101.xml"/><Relationship Id="rId21" Type="http://schemas.openxmlformats.org/officeDocument/2006/relationships/tags" Target="../tags/tag119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oleObject" Target="../embeddings/oleObject12.bin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29" Type="http://schemas.openxmlformats.org/officeDocument/2006/relationships/image" Target="../media/image18.png"/><Relationship Id="rId1" Type="http://schemas.openxmlformats.org/officeDocument/2006/relationships/vmlDrawing" Target="../drawings/vmlDrawing12.v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notesSlide" Target="../notesSlides/notesSlide12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slideLayout" Target="../slideLayouts/slideLayout1.xml"/><Relationship Id="rId28" Type="http://schemas.openxmlformats.org/officeDocument/2006/relationships/image" Target="../media/image17.png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image" Target="../media/image3.png"/><Relationship Id="rId30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notesSlide" Target="../notesSlides/notesSlide13.xml"/><Relationship Id="rId18" Type="http://schemas.openxmlformats.org/officeDocument/2006/relationships/image" Target="../media/image21.png"/><Relationship Id="rId3" Type="http://schemas.openxmlformats.org/officeDocument/2006/relationships/tags" Target="../tags/tag122.xml"/><Relationship Id="rId21" Type="http://schemas.openxmlformats.org/officeDocument/2006/relationships/image" Target="../media/image24.png"/><Relationship Id="rId7" Type="http://schemas.openxmlformats.org/officeDocument/2006/relationships/tags" Target="../tags/tag126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0.png"/><Relationship Id="rId2" Type="http://schemas.openxmlformats.org/officeDocument/2006/relationships/tags" Target="../tags/tag121.xml"/><Relationship Id="rId16" Type="http://schemas.openxmlformats.org/officeDocument/2006/relationships/image" Target="../media/image3.png"/><Relationship Id="rId20" Type="http://schemas.openxmlformats.org/officeDocument/2006/relationships/image" Target="../media/image23.png"/><Relationship Id="rId1" Type="http://schemas.openxmlformats.org/officeDocument/2006/relationships/vmlDrawing" Target="../drawings/vmlDrawing13.v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5" Type="http://schemas.openxmlformats.org/officeDocument/2006/relationships/tags" Target="../tags/tag124.xml"/><Relationship Id="rId15" Type="http://schemas.openxmlformats.org/officeDocument/2006/relationships/image" Target="../media/image2.emf"/><Relationship Id="rId10" Type="http://schemas.openxmlformats.org/officeDocument/2006/relationships/tags" Target="../tags/tag129.xml"/><Relationship Id="rId19" Type="http://schemas.openxmlformats.org/officeDocument/2006/relationships/image" Target="../media/image22.png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image" Target="../media/image2.emf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oleObject" Target="../embeddings/oleObject14.bin"/><Relationship Id="rId2" Type="http://schemas.openxmlformats.org/officeDocument/2006/relationships/tags" Target="../tags/tag131.xml"/><Relationship Id="rId16" Type="http://schemas.openxmlformats.org/officeDocument/2006/relationships/image" Target="../media/image26.png"/><Relationship Id="rId1" Type="http://schemas.openxmlformats.org/officeDocument/2006/relationships/vmlDrawing" Target="../drawings/vmlDrawing14.vml"/><Relationship Id="rId6" Type="http://schemas.openxmlformats.org/officeDocument/2006/relationships/tags" Target="../tags/tag135.xml"/><Relationship Id="rId11" Type="http://schemas.openxmlformats.org/officeDocument/2006/relationships/notesSlide" Target="../notesSlides/notesSlide14.xml"/><Relationship Id="rId5" Type="http://schemas.openxmlformats.org/officeDocument/2006/relationships/tags" Target="../tags/tag134.xml"/><Relationship Id="rId15" Type="http://schemas.openxmlformats.org/officeDocument/2006/relationships/image" Target="../media/image25.pn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image" Target="../media/image2.emf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oleObject" Target="../embeddings/oleObject15.bin"/><Relationship Id="rId2" Type="http://schemas.openxmlformats.org/officeDocument/2006/relationships/tags" Target="../tags/tag139.xml"/><Relationship Id="rId1" Type="http://schemas.openxmlformats.org/officeDocument/2006/relationships/vmlDrawing" Target="../drawings/vmlDrawing15.vml"/><Relationship Id="rId6" Type="http://schemas.openxmlformats.org/officeDocument/2006/relationships/tags" Target="../tags/tag143.xml"/><Relationship Id="rId11" Type="http://schemas.openxmlformats.org/officeDocument/2006/relationships/notesSlide" Target="../notesSlides/notesSlide15.xml"/><Relationship Id="rId5" Type="http://schemas.openxmlformats.org/officeDocument/2006/relationships/tags" Target="../tags/tag142.xml"/><Relationship Id="rId15" Type="http://schemas.openxmlformats.org/officeDocument/2006/relationships/image" Target="../media/image27.pn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image" Target="../media/image2.emf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12" Type="http://schemas.openxmlformats.org/officeDocument/2006/relationships/oleObject" Target="../embeddings/oleObject16.bin"/><Relationship Id="rId2" Type="http://schemas.openxmlformats.org/officeDocument/2006/relationships/tags" Target="../tags/tag147.xml"/><Relationship Id="rId1" Type="http://schemas.openxmlformats.org/officeDocument/2006/relationships/vmlDrawing" Target="../drawings/vmlDrawing16.vml"/><Relationship Id="rId6" Type="http://schemas.openxmlformats.org/officeDocument/2006/relationships/tags" Target="../tags/tag151.xml"/><Relationship Id="rId11" Type="http://schemas.openxmlformats.org/officeDocument/2006/relationships/notesSlide" Target="../notesSlides/notesSlide16.xml"/><Relationship Id="rId5" Type="http://schemas.openxmlformats.org/officeDocument/2006/relationships/tags" Target="../tags/tag150.xml"/><Relationship Id="rId15" Type="http://schemas.openxmlformats.org/officeDocument/2006/relationships/image" Target="../media/image28.pn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image" Target="../media/image2.emf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oleObject" Target="../embeddings/oleObject17.bin"/><Relationship Id="rId2" Type="http://schemas.openxmlformats.org/officeDocument/2006/relationships/tags" Target="../tags/tag155.xml"/><Relationship Id="rId1" Type="http://schemas.openxmlformats.org/officeDocument/2006/relationships/vmlDrawing" Target="../drawings/vmlDrawing17.vml"/><Relationship Id="rId6" Type="http://schemas.openxmlformats.org/officeDocument/2006/relationships/tags" Target="../tags/tag159.xml"/><Relationship Id="rId11" Type="http://schemas.openxmlformats.org/officeDocument/2006/relationships/notesSlide" Target="../notesSlides/notesSlide17.xml"/><Relationship Id="rId5" Type="http://schemas.openxmlformats.org/officeDocument/2006/relationships/tags" Target="../tags/tag158.xml"/><Relationship Id="rId15" Type="http://schemas.openxmlformats.org/officeDocument/2006/relationships/image" Target="../media/image29.pn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image" Target="../media/image2.emf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12" Type="http://schemas.openxmlformats.org/officeDocument/2006/relationships/oleObject" Target="../embeddings/oleObject18.bin"/><Relationship Id="rId2" Type="http://schemas.openxmlformats.org/officeDocument/2006/relationships/tags" Target="../tags/tag163.xml"/><Relationship Id="rId1" Type="http://schemas.openxmlformats.org/officeDocument/2006/relationships/vmlDrawing" Target="../drawings/vmlDrawing18.vml"/><Relationship Id="rId6" Type="http://schemas.openxmlformats.org/officeDocument/2006/relationships/tags" Target="../tags/tag167.xml"/><Relationship Id="rId11" Type="http://schemas.openxmlformats.org/officeDocument/2006/relationships/notesSlide" Target="../notesSlides/notesSlide18.xml"/><Relationship Id="rId5" Type="http://schemas.openxmlformats.org/officeDocument/2006/relationships/tags" Target="../tags/tag166.xml"/><Relationship Id="rId15" Type="http://schemas.openxmlformats.org/officeDocument/2006/relationships/image" Target="../media/image30.pn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emf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oleObject" Target="../embeddings/oleObject19.bin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12" Type="http://schemas.openxmlformats.org/officeDocument/2006/relationships/notesSlide" Target="../notesSlides/notesSlide19.xml"/><Relationship Id="rId17" Type="http://schemas.openxmlformats.org/officeDocument/2006/relationships/image" Target="../media/image29.png"/><Relationship Id="rId2" Type="http://schemas.openxmlformats.org/officeDocument/2006/relationships/tags" Target="../tags/tag171.xml"/><Relationship Id="rId16" Type="http://schemas.openxmlformats.org/officeDocument/2006/relationships/image" Target="../media/image30.png"/><Relationship Id="rId1" Type="http://schemas.openxmlformats.org/officeDocument/2006/relationships/vmlDrawing" Target="../drawings/vmlDrawing19.vml"/><Relationship Id="rId6" Type="http://schemas.openxmlformats.org/officeDocument/2006/relationships/tags" Target="../tags/tag175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74.xml"/><Relationship Id="rId15" Type="http://schemas.openxmlformats.org/officeDocument/2006/relationships/image" Target="../media/image3.png"/><Relationship Id="rId10" Type="http://schemas.openxmlformats.org/officeDocument/2006/relationships/tags" Target="../tags/tag179.xml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oleObject" Target="../embeddings/oleObject20.bin"/><Relationship Id="rId3" Type="http://schemas.openxmlformats.org/officeDocument/2006/relationships/tags" Target="../tags/tag181.xml"/><Relationship Id="rId7" Type="http://schemas.openxmlformats.org/officeDocument/2006/relationships/tags" Target="../tags/tag185.xml"/><Relationship Id="rId12" Type="http://schemas.openxmlformats.org/officeDocument/2006/relationships/notesSlide" Target="../notesSlides/notesSlide20.xml"/><Relationship Id="rId2" Type="http://schemas.openxmlformats.org/officeDocument/2006/relationships/tags" Target="../tags/tag180.xml"/><Relationship Id="rId16" Type="http://schemas.openxmlformats.org/officeDocument/2006/relationships/image" Target="../media/image31.png"/><Relationship Id="rId1" Type="http://schemas.openxmlformats.org/officeDocument/2006/relationships/vmlDrawing" Target="../drawings/vmlDrawing20.vml"/><Relationship Id="rId6" Type="http://schemas.openxmlformats.org/officeDocument/2006/relationships/tags" Target="../tags/tag18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83.xml"/><Relationship Id="rId15" Type="http://schemas.openxmlformats.org/officeDocument/2006/relationships/image" Target="../media/image3.png"/><Relationship Id="rId10" Type="http://schemas.openxmlformats.org/officeDocument/2006/relationships/tags" Target="../tags/tag188.xml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openxmlformats.org/officeDocument/2006/relationships/tags" Target="../tags/tag200.xml"/><Relationship Id="rId18" Type="http://schemas.openxmlformats.org/officeDocument/2006/relationships/tags" Target="../tags/tag205.xml"/><Relationship Id="rId26" Type="http://schemas.openxmlformats.org/officeDocument/2006/relationships/image" Target="../media/image3.png"/><Relationship Id="rId3" Type="http://schemas.openxmlformats.org/officeDocument/2006/relationships/tags" Target="../tags/tag190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194.xml"/><Relationship Id="rId12" Type="http://schemas.openxmlformats.org/officeDocument/2006/relationships/tags" Target="../tags/tag199.xml"/><Relationship Id="rId17" Type="http://schemas.openxmlformats.org/officeDocument/2006/relationships/tags" Target="../tags/tag204.xml"/><Relationship Id="rId25" Type="http://schemas.openxmlformats.org/officeDocument/2006/relationships/image" Target="../media/image32.jpeg"/><Relationship Id="rId2" Type="http://schemas.openxmlformats.org/officeDocument/2006/relationships/tags" Target="../tags/tag189.xml"/><Relationship Id="rId16" Type="http://schemas.openxmlformats.org/officeDocument/2006/relationships/tags" Target="../tags/tag203.xml"/><Relationship Id="rId20" Type="http://schemas.openxmlformats.org/officeDocument/2006/relationships/tags" Target="../tags/tag207.xml"/><Relationship Id="rId1" Type="http://schemas.openxmlformats.org/officeDocument/2006/relationships/vmlDrawing" Target="../drawings/vmlDrawing21.v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24" Type="http://schemas.openxmlformats.org/officeDocument/2006/relationships/image" Target="../media/image2.emf"/><Relationship Id="rId5" Type="http://schemas.openxmlformats.org/officeDocument/2006/relationships/tags" Target="../tags/tag192.xml"/><Relationship Id="rId15" Type="http://schemas.openxmlformats.org/officeDocument/2006/relationships/tags" Target="../tags/tag202.xml"/><Relationship Id="rId23" Type="http://schemas.openxmlformats.org/officeDocument/2006/relationships/oleObject" Target="../embeddings/oleObject21.bin"/><Relationship Id="rId10" Type="http://schemas.openxmlformats.org/officeDocument/2006/relationships/tags" Target="../tags/tag197.xml"/><Relationship Id="rId19" Type="http://schemas.openxmlformats.org/officeDocument/2006/relationships/tags" Target="../tags/tag206.xml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tags" Target="../tags/tag201.xml"/><Relationship Id="rId2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2.emf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oleObject" Target="../embeddings/oleObject2.bin"/><Relationship Id="rId2" Type="http://schemas.openxmlformats.org/officeDocument/2006/relationships/tags" Target="../tags/tag10.xml"/><Relationship Id="rId1" Type="http://schemas.openxmlformats.org/officeDocument/2006/relationships/vmlDrawing" Target="../drawings/vmlDrawing2.vml"/><Relationship Id="rId6" Type="http://schemas.openxmlformats.org/officeDocument/2006/relationships/tags" Target="../tags/tag14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13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2.emf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oleObject" Target="../embeddings/oleObject3.bin"/><Relationship Id="rId2" Type="http://schemas.openxmlformats.org/officeDocument/2006/relationships/tags" Target="../tags/tag18.xml"/><Relationship Id="rId1" Type="http://schemas.openxmlformats.org/officeDocument/2006/relationships/vmlDrawing" Target="../drawings/vmlDrawing3.vml"/><Relationship Id="rId6" Type="http://schemas.openxmlformats.org/officeDocument/2006/relationships/tags" Target="../tags/tag22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21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2.emf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oleObject" Target="../embeddings/oleObject4.bin"/><Relationship Id="rId2" Type="http://schemas.openxmlformats.org/officeDocument/2006/relationships/tags" Target="../tags/tag26.xml"/><Relationship Id="rId1" Type="http://schemas.openxmlformats.org/officeDocument/2006/relationships/vmlDrawing" Target="../drawings/vmlDrawing4.vml"/><Relationship Id="rId6" Type="http://schemas.openxmlformats.org/officeDocument/2006/relationships/tags" Target="../tags/tag30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2.emf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oleObject" Target="../embeddings/oleObject5.bin"/><Relationship Id="rId2" Type="http://schemas.openxmlformats.org/officeDocument/2006/relationships/tags" Target="../tags/tag34.xml"/><Relationship Id="rId1" Type="http://schemas.openxmlformats.org/officeDocument/2006/relationships/vmlDrawing" Target="../drawings/vmlDrawing5.vml"/><Relationship Id="rId6" Type="http://schemas.openxmlformats.org/officeDocument/2006/relationships/tags" Target="../tags/tag38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37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image" Target="../media/image2.emf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oleObject" Target="../embeddings/oleObject6.bin"/><Relationship Id="rId2" Type="http://schemas.openxmlformats.org/officeDocument/2006/relationships/tags" Target="../tags/tag42.xml"/><Relationship Id="rId16" Type="http://schemas.openxmlformats.org/officeDocument/2006/relationships/image" Target="../media/image6.png"/><Relationship Id="rId1" Type="http://schemas.openxmlformats.org/officeDocument/2006/relationships/vmlDrawing" Target="../drawings/vmlDrawing6.vml"/><Relationship Id="rId6" Type="http://schemas.openxmlformats.org/officeDocument/2006/relationships/tags" Target="../tags/tag46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4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2.emf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9.png"/><Relationship Id="rId2" Type="http://schemas.openxmlformats.org/officeDocument/2006/relationships/tags" Target="../tags/tag50.xml"/><Relationship Id="rId16" Type="http://schemas.openxmlformats.org/officeDocument/2006/relationships/image" Target="../media/image8.png"/><Relationship Id="rId1" Type="http://schemas.openxmlformats.org/officeDocument/2006/relationships/vmlDrawing" Target="../drawings/vmlDrawing7.vml"/><Relationship Id="rId6" Type="http://schemas.openxmlformats.org/officeDocument/2006/relationships/tags" Target="../tags/tag54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53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2.emf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oleObject" Target="../embeddings/oleObject8.bin"/><Relationship Id="rId2" Type="http://schemas.openxmlformats.org/officeDocument/2006/relationships/tags" Target="../tags/tag58.xml"/><Relationship Id="rId1" Type="http://schemas.openxmlformats.org/officeDocument/2006/relationships/vmlDrawing" Target="../drawings/vmlDrawing8.vml"/><Relationship Id="rId6" Type="http://schemas.openxmlformats.org/officeDocument/2006/relationships/tags" Target="../tags/tag62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61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0430" y="714356"/>
            <a:ext cx="4643470" cy="2071702"/>
          </a:xfrm>
        </p:spPr>
        <p:txBody>
          <a:bodyPr>
            <a:noAutofit/>
          </a:bodyPr>
          <a:lstStyle/>
          <a:p>
            <a:r>
              <a:rPr lang="cs-CZ" sz="32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Analýza elektrické aktivity v ovzduší zaměřená na ekonomické využití v pojišťovnictví</a:t>
            </a:r>
            <a:endParaRPr lang="cs-CZ" sz="3200" cap="none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Přímá spojovací čára 33"/>
          <p:cNvCxnSpPr/>
          <p:nvPr/>
        </p:nvCxnSpPr>
        <p:spPr>
          <a:xfrm>
            <a:off x="0" y="3286124"/>
            <a:ext cx="914400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2198794" cy="165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bdélník 7"/>
          <p:cNvSpPr/>
          <p:nvPr/>
        </p:nvSpPr>
        <p:spPr>
          <a:xfrm>
            <a:off x="0" y="3321749"/>
            <a:ext cx="9144000" cy="353625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>
              <a:spcBef>
                <a:spcPts val="600"/>
              </a:spcBef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Diplomová práce</a:t>
            </a:r>
          </a:p>
          <a:p>
            <a:pPr marL="628650">
              <a:spcBef>
                <a:spcPts val="600"/>
              </a:spcBef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Autorka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Ing.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t Ing.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Zuzana Hynoušová</a:t>
            </a:r>
          </a:p>
          <a:p>
            <a:pPr marL="628650">
              <a:spcBef>
                <a:spcPts val="600"/>
              </a:spcBef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Vedoucí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práce: RNDr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. Kateřina Staňková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Helisová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28650">
              <a:spcBef>
                <a:spcPts val="600"/>
              </a:spcBef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ČVUT Fakulta elektrotechnická </a:t>
            </a:r>
          </a:p>
          <a:p>
            <a:pPr marL="628650">
              <a:spcBef>
                <a:spcPts val="600"/>
              </a:spcBef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2012/2013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0" y="0"/>
            <a:ext cx="9144000" cy="335756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k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name="think-cell Slide" r:id="rId12" imgW="429" imgH="429" progId="TCLayout.ActiveDocument.1">
                  <p:embed/>
                </p:oleObj>
              </mc:Choice>
              <mc:Fallback>
                <p:oleObj name="think-cell Slide" r:id="rId12" imgW="429" imgH="429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3" name="Picture 9" descr="http://www.cvut.cz/informace-pro-media/images/logo_cvut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/>
          <a:srcRect l="6461"/>
          <a:stretch>
            <a:fillRect/>
          </a:stretch>
        </p:blipFill>
        <p:spPr bwMode="auto">
          <a:xfrm>
            <a:off x="-32" y="0"/>
            <a:ext cx="1042419" cy="942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bdélník 16"/>
          <p:cNvSpPr/>
          <p:nvPr>
            <p:custDataLst>
              <p:tags r:id="rId4"/>
            </p:custDataLst>
          </p:nvPr>
        </p:nvSpPr>
        <p:spPr>
          <a:xfrm>
            <a:off x="0" y="928670"/>
            <a:ext cx="1044000" cy="59293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1514508" y="173025"/>
            <a:ext cx="6772268" cy="755645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Aplikační část a její výsledky I</a:t>
            </a:r>
            <a:endParaRPr lang="cs-CZ" b="1" dirty="0">
              <a:solidFill>
                <a:srgbClr val="1D408F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/>
          <p:cNvSpPr/>
          <p:nvPr>
            <p:custDataLst>
              <p:tags r:id="rId7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ovací čára 10"/>
          <p:cNvCxnSpPr/>
          <p:nvPr>
            <p:custDataLst>
              <p:tags r:id="rId8"/>
            </p:custDataLst>
          </p:nvPr>
        </p:nvCxnSpPr>
        <p:spPr>
          <a:xfrm>
            <a:off x="0" y="928670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 rot="5400000" flipH="1" flipV="1">
            <a:off x="-2369337" y="3429000"/>
            <a:ext cx="6858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Zaoblený obdélník 15"/>
          <p:cNvSpPr/>
          <p:nvPr/>
        </p:nvSpPr>
        <p:spPr>
          <a:xfrm>
            <a:off x="357158" y="142873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57158" y="214311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357158" y="285749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357158" y="3571876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357158" y="428625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>
            <p:custDataLst>
              <p:tags r:id="rId9"/>
            </p:custDataLst>
          </p:nvPr>
        </p:nvSpPr>
        <p:spPr>
          <a:xfrm>
            <a:off x="1571636" y="1071546"/>
            <a:ext cx="75723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6000">
              <a:spcAft>
                <a:spcPts val="600"/>
              </a:spcAft>
              <a:buClr>
                <a:srgbClr val="1D408F"/>
              </a:buClr>
            </a:pPr>
            <a:r>
              <a:rPr lang="cs-CZ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Princip zpracování dat</a:t>
            </a: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dekódování souboru s počty blesků, určení mřížky a převodních vztahů</a:t>
            </a:r>
          </a:p>
          <a:p>
            <a:pPr marL="0" lvl="1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odhad funkce intenzity + normování</a:t>
            </a:r>
          </a:p>
          <a:p>
            <a:pPr marL="0" lvl="1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převod dat do porovnatelné podoby</a:t>
            </a:r>
          </a:p>
          <a:p>
            <a:pPr marL="0" lvl="1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porovnání </a:t>
            </a:r>
            <a:endParaRPr lang="cs-CZ" sz="2000" b="1" dirty="0" smtClean="0">
              <a:solidFill>
                <a:srgbClr val="1D40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15"/>
          <a:srcRect l="30208" t="27500" r="20312" b="40833"/>
          <a:stretch>
            <a:fillRect/>
          </a:stretch>
        </p:blipFill>
        <p:spPr bwMode="auto">
          <a:xfrm>
            <a:off x="1500166" y="1857364"/>
            <a:ext cx="678661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k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6" name="think-cell Slide" r:id="rId23" imgW="429" imgH="429" progId="TCLayout.ActiveDocument.1">
                  <p:embed/>
                </p:oleObj>
              </mc:Choice>
              <mc:Fallback>
                <p:oleObj name="think-cell Slide" r:id="rId23" imgW="429" imgH="429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3" name="Picture 9" descr="http://www.cvut.cz/informace-pro-media/images/logo_cvut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/>
          <a:srcRect l="6461"/>
          <a:stretch>
            <a:fillRect/>
          </a:stretch>
        </p:blipFill>
        <p:spPr bwMode="auto">
          <a:xfrm>
            <a:off x="-32" y="0"/>
            <a:ext cx="1042419" cy="942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bdélník 16"/>
          <p:cNvSpPr/>
          <p:nvPr>
            <p:custDataLst>
              <p:tags r:id="rId4"/>
            </p:custDataLst>
          </p:nvPr>
        </p:nvSpPr>
        <p:spPr>
          <a:xfrm>
            <a:off x="0" y="928670"/>
            <a:ext cx="1044000" cy="59293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1514508" y="173025"/>
            <a:ext cx="6772268" cy="755645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Aplikační část a její výsledky II</a:t>
            </a:r>
            <a:endParaRPr lang="cs-CZ" b="1" dirty="0">
              <a:solidFill>
                <a:srgbClr val="1D408F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/>
          <p:cNvSpPr/>
          <p:nvPr>
            <p:custDataLst>
              <p:tags r:id="rId7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ovací čára 10"/>
          <p:cNvCxnSpPr/>
          <p:nvPr>
            <p:custDataLst>
              <p:tags r:id="rId8"/>
            </p:custDataLst>
          </p:nvPr>
        </p:nvCxnSpPr>
        <p:spPr>
          <a:xfrm>
            <a:off x="0" y="928670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>
            <p:custDataLst>
              <p:tags r:id="rId9"/>
            </p:custDataLst>
          </p:nvPr>
        </p:nvCxnSpPr>
        <p:spPr>
          <a:xfrm rot="5400000" flipH="1" flipV="1">
            <a:off x="-2369337" y="3429000"/>
            <a:ext cx="6858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Zaoblený obdélník 15"/>
          <p:cNvSpPr/>
          <p:nvPr>
            <p:custDataLst>
              <p:tags r:id="rId10"/>
            </p:custDataLst>
          </p:nvPr>
        </p:nvSpPr>
        <p:spPr>
          <a:xfrm>
            <a:off x="357158" y="142873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>
            <p:custDataLst>
              <p:tags r:id="rId11"/>
            </p:custDataLst>
          </p:nvPr>
        </p:nvSpPr>
        <p:spPr>
          <a:xfrm>
            <a:off x="357158" y="214311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Zaoblený obdélník 19"/>
          <p:cNvSpPr/>
          <p:nvPr>
            <p:custDataLst>
              <p:tags r:id="rId12"/>
            </p:custDataLst>
          </p:nvPr>
        </p:nvSpPr>
        <p:spPr>
          <a:xfrm>
            <a:off x="357158" y="285749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Zaoblený obdélník 21"/>
          <p:cNvSpPr/>
          <p:nvPr>
            <p:custDataLst>
              <p:tags r:id="rId13"/>
            </p:custDataLst>
          </p:nvPr>
        </p:nvSpPr>
        <p:spPr>
          <a:xfrm>
            <a:off x="357158" y="3571876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aoblený obdélník 23"/>
          <p:cNvSpPr/>
          <p:nvPr>
            <p:custDataLst>
              <p:tags r:id="rId14"/>
            </p:custDataLst>
          </p:nvPr>
        </p:nvSpPr>
        <p:spPr>
          <a:xfrm>
            <a:off x="357158" y="428625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>
            <p:custDataLst>
              <p:tags r:id="rId15"/>
            </p:custDataLst>
          </p:nvPr>
        </p:nvSpPr>
        <p:spPr>
          <a:xfrm>
            <a:off x="1571636" y="1071546"/>
            <a:ext cx="67865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6000">
              <a:spcAft>
                <a:spcPts val="600"/>
              </a:spcAft>
              <a:buClr>
                <a:srgbClr val="1D408F"/>
              </a:buClr>
            </a:pPr>
            <a:r>
              <a:rPr lang="cs-CZ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Dekódování souboru s počty blesků, určení mřížky</a:t>
            </a:r>
          </a:p>
        </p:txBody>
      </p:sp>
      <p:sp>
        <p:nvSpPr>
          <p:cNvPr id="43017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3018" name="Rectangle 1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20" name="Rectangle 1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0180" name="Picture 4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6"/>
          <a:srcRect l="39583" t="45000" r="32291" b="30833"/>
          <a:stretch>
            <a:fillRect/>
          </a:stretch>
        </p:blipFill>
        <p:spPr bwMode="auto">
          <a:xfrm>
            <a:off x="1643042" y="3929066"/>
            <a:ext cx="4357718" cy="234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7"/>
          <a:srcRect/>
          <a:stretch>
            <a:fillRect/>
          </a:stretch>
        </p:blipFill>
        <p:spPr bwMode="auto">
          <a:xfrm>
            <a:off x="1714480" y="1928802"/>
            <a:ext cx="2857520" cy="174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8"/>
          <a:srcRect l="14063" t="8334" r="55729" b="56666"/>
          <a:stretch>
            <a:fillRect/>
          </a:stretch>
        </p:blipFill>
        <p:spPr bwMode="auto">
          <a:xfrm>
            <a:off x="6143636" y="4357694"/>
            <a:ext cx="236765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9"/>
          <a:srcRect l="19271" t="40000" r="35937" b="21666"/>
          <a:stretch>
            <a:fillRect/>
          </a:stretch>
        </p:blipFill>
        <p:spPr bwMode="auto">
          <a:xfrm>
            <a:off x="5072066" y="1857364"/>
            <a:ext cx="360606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k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" name="think-cell Slide" r:id="rId11" imgW="429" imgH="429" progId="TCLayout.ActiveDocument.1">
                  <p:embed/>
                </p:oleObj>
              </mc:Choice>
              <mc:Fallback>
                <p:oleObj name="think-cell Slide" r:id="rId11" imgW="429" imgH="429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3" name="Picture 9" descr="http://www.cvut.cz/informace-pro-media/images/logo_cvut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/>
          <a:srcRect l="6461"/>
          <a:stretch>
            <a:fillRect/>
          </a:stretch>
        </p:blipFill>
        <p:spPr bwMode="auto">
          <a:xfrm>
            <a:off x="-32" y="0"/>
            <a:ext cx="1042419" cy="942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bdélník 16"/>
          <p:cNvSpPr/>
          <p:nvPr>
            <p:custDataLst>
              <p:tags r:id="rId4"/>
            </p:custDataLst>
          </p:nvPr>
        </p:nvSpPr>
        <p:spPr>
          <a:xfrm>
            <a:off x="0" y="928670"/>
            <a:ext cx="1044000" cy="59293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1514508" y="173025"/>
            <a:ext cx="6772268" cy="755645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Aplikační část a její výsledky III</a:t>
            </a:r>
            <a:endParaRPr lang="cs-CZ" b="1" dirty="0">
              <a:solidFill>
                <a:srgbClr val="1D408F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/>
          <p:cNvSpPr/>
          <p:nvPr>
            <p:custDataLst>
              <p:tags r:id="rId7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ovací čára 10"/>
          <p:cNvCxnSpPr/>
          <p:nvPr>
            <p:custDataLst>
              <p:tags r:id="rId8"/>
            </p:custDataLst>
          </p:nvPr>
        </p:nvCxnSpPr>
        <p:spPr>
          <a:xfrm>
            <a:off x="0" y="928670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 rot="5400000" flipH="1" flipV="1">
            <a:off x="-2369337" y="3429000"/>
            <a:ext cx="6858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Zaoblený obdélník 15"/>
          <p:cNvSpPr/>
          <p:nvPr/>
        </p:nvSpPr>
        <p:spPr>
          <a:xfrm>
            <a:off x="357158" y="142873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57158" y="214311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357158" y="285749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357158" y="3571876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357158" y="428625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14"/>
          <a:srcRect l="10937" t="5000" r="14062" b="21666"/>
          <a:stretch>
            <a:fillRect/>
          </a:stretch>
        </p:blipFill>
        <p:spPr bwMode="auto">
          <a:xfrm>
            <a:off x="1571604" y="1214422"/>
            <a:ext cx="724771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k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" name="think-cell Slide" r:id="rId25" imgW="429" imgH="429" progId="TCLayout.ActiveDocument.1">
                  <p:embed/>
                </p:oleObj>
              </mc:Choice>
              <mc:Fallback>
                <p:oleObj name="think-cell Slide" r:id="rId25" imgW="429" imgH="429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ovéPole 34"/>
          <p:cNvSpPr txBox="1"/>
          <p:nvPr>
            <p:custDataLst>
              <p:tags r:id="rId3"/>
            </p:custDataLst>
          </p:nvPr>
        </p:nvSpPr>
        <p:spPr>
          <a:xfrm>
            <a:off x="1571604" y="1343459"/>
            <a:ext cx="6786578" cy="4728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6000">
              <a:spcAft>
                <a:spcPts val="600"/>
              </a:spcAft>
              <a:buClr>
                <a:srgbClr val="1D408F"/>
              </a:buClr>
            </a:pPr>
            <a:r>
              <a:rPr lang="cs-CZ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Převodní vztahy</a:t>
            </a: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r>
              <a:rPr lang="cs-CZ" sz="2000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zprůměrování na roční hodnoty</a:t>
            </a:r>
          </a:p>
        </p:txBody>
      </p:sp>
      <p:pic>
        <p:nvPicPr>
          <p:cNvPr id="16393" name="Picture 9" descr="http://www.cvut.cz/informace-pro-media/images/logo_cvut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/>
          <a:srcRect l="6461"/>
          <a:stretch>
            <a:fillRect/>
          </a:stretch>
        </p:blipFill>
        <p:spPr bwMode="auto">
          <a:xfrm>
            <a:off x="-32" y="0"/>
            <a:ext cx="1042419" cy="942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bdélník 16"/>
          <p:cNvSpPr/>
          <p:nvPr>
            <p:custDataLst>
              <p:tags r:id="rId5"/>
            </p:custDataLst>
          </p:nvPr>
        </p:nvSpPr>
        <p:spPr>
          <a:xfrm>
            <a:off x="0" y="928670"/>
            <a:ext cx="1044000" cy="59293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  <p:custDataLst>
              <p:tags r:id="rId6"/>
            </p:custDataLst>
          </p:nvPr>
        </p:nvSpPr>
        <p:spPr>
          <a:xfrm>
            <a:off x="1514508" y="173025"/>
            <a:ext cx="6772268" cy="755645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Aplikační část a její výsledky IV</a:t>
            </a:r>
            <a:endParaRPr lang="cs-CZ" b="1" dirty="0">
              <a:solidFill>
                <a:srgbClr val="1D408F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/>
          <p:cNvSpPr/>
          <p:nvPr>
            <p:custDataLst>
              <p:tags r:id="rId8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ovací čára 10"/>
          <p:cNvCxnSpPr/>
          <p:nvPr>
            <p:custDataLst>
              <p:tags r:id="rId9"/>
            </p:custDataLst>
          </p:nvPr>
        </p:nvCxnSpPr>
        <p:spPr>
          <a:xfrm>
            <a:off x="0" y="928670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>
            <p:custDataLst>
              <p:tags r:id="rId10"/>
            </p:custDataLst>
          </p:nvPr>
        </p:nvCxnSpPr>
        <p:spPr>
          <a:xfrm rot="5400000" flipH="1" flipV="1">
            <a:off x="-2369337" y="3429000"/>
            <a:ext cx="6858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Zaoblený obdélník 15"/>
          <p:cNvSpPr/>
          <p:nvPr>
            <p:custDataLst>
              <p:tags r:id="rId11"/>
            </p:custDataLst>
          </p:nvPr>
        </p:nvSpPr>
        <p:spPr>
          <a:xfrm>
            <a:off x="357158" y="142873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>
            <p:custDataLst>
              <p:tags r:id="rId12"/>
            </p:custDataLst>
          </p:nvPr>
        </p:nvSpPr>
        <p:spPr>
          <a:xfrm>
            <a:off x="357158" y="214311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Zaoblený obdélník 19"/>
          <p:cNvSpPr/>
          <p:nvPr>
            <p:custDataLst>
              <p:tags r:id="rId13"/>
            </p:custDataLst>
          </p:nvPr>
        </p:nvSpPr>
        <p:spPr>
          <a:xfrm>
            <a:off x="357158" y="285749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Zaoblený obdélník 21"/>
          <p:cNvSpPr/>
          <p:nvPr>
            <p:custDataLst>
              <p:tags r:id="rId14"/>
            </p:custDataLst>
          </p:nvPr>
        </p:nvSpPr>
        <p:spPr>
          <a:xfrm>
            <a:off x="357158" y="3571876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aoblený obdélník 23"/>
          <p:cNvSpPr/>
          <p:nvPr>
            <p:custDataLst>
              <p:tags r:id="rId15"/>
            </p:custDataLst>
          </p:nvPr>
        </p:nvSpPr>
        <p:spPr>
          <a:xfrm>
            <a:off x="357158" y="428625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7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3018" name="Rectangle 1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20" name="Rectangle 1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0" name="Picture 6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8"/>
          <a:srcRect l="35417" t="37500" r="30729" b="55833"/>
          <a:stretch>
            <a:fillRect/>
          </a:stretch>
        </p:blipFill>
        <p:spPr bwMode="auto">
          <a:xfrm>
            <a:off x="1500166" y="4500570"/>
            <a:ext cx="46434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7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9"/>
          <a:srcRect l="32813" t="41667" r="27604" b="49166"/>
          <a:stretch>
            <a:fillRect/>
          </a:stretch>
        </p:blipFill>
        <p:spPr bwMode="auto">
          <a:xfrm>
            <a:off x="1571604" y="2714620"/>
            <a:ext cx="542928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8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0"/>
          <a:srcRect l="32813" t="28334" r="27604" b="64166"/>
          <a:stretch>
            <a:fillRect/>
          </a:stretch>
        </p:blipFill>
        <p:spPr bwMode="auto">
          <a:xfrm>
            <a:off x="1500166" y="2000240"/>
            <a:ext cx="542928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6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28"/>
          <a:srcRect l="35417" t="23334" r="30729" b="69166"/>
          <a:stretch>
            <a:fillRect/>
          </a:stretch>
        </p:blipFill>
        <p:spPr bwMode="auto">
          <a:xfrm>
            <a:off x="1500166" y="3571876"/>
            <a:ext cx="46434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k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8" name="think-cell Slide" r:id="rId14" imgW="429" imgH="429" progId="TCLayout.ActiveDocument.1">
                  <p:embed/>
                </p:oleObj>
              </mc:Choice>
              <mc:Fallback>
                <p:oleObj name="think-cell Slide" r:id="rId14" imgW="429" imgH="429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3" name="Picture 9" descr="http://www.cvut.cz/informace-pro-media/images/logo_cvut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/>
          <a:srcRect l="6461"/>
          <a:stretch>
            <a:fillRect/>
          </a:stretch>
        </p:blipFill>
        <p:spPr bwMode="auto">
          <a:xfrm>
            <a:off x="-32" y="0"/>
            <a:ext cx="1042419" cy="942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bdélník 16"/>
          <p:cNvSpPr/>
          <p:nvPr>
            <p:custDataLst>
              <p:tags r:id="rId4"/>
            </p:custDataLst>
          </p:nvPr>
        </p:nvSpPr>
        <p:spPr>
          <a:xfrm>
            <a:off x="0" y="928670"/>
            <a:ext cx="1044000" cy="59293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1514508" y="173025"/>
            <a:ext cx="6772268" cy="755645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Aplikační část a její výsledky IV</a:t>
            </a:r>
            <a:endParaRPr lang="cs-CZ" b="1" dirty="0">
              <a:solidFill>
                <a:srgbClr val="1D408F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/>
          <p:cNvSpPr/>
          <p:nvPr>
            <p:custDataLst>
              <p:tags r:id="rId7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ovací čára 10"/>
          <p:cNvCxnSpPr/>
          <p:nvPr>
            <p:custDataLst>
              <p:tags r:id="rId8"/>
            </p:custDataLst>
          </p:nvPr>
        </p:nvCxnSpPr>
        <p:spPr>
          <a:xfrm>
            <a:off x="0" y="928670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 rot="5400000" flipH="1" flipV="1">
            <a:off x="-2369337" y="3429000"/>
            <a:ext cx="6858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Zaoblený obdélník 15"/>
          <p:cNvSpPr/>
          <p:nvPr/>
        </p:nvSpPr>
        <p:spPr>
          <a:xfrm>
            <a:off x="357158" y="142873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57158" y="214311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357158" y="285749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357158" y="3571876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357158" y="428625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5" name="TextovéPole 34"/>
          <p:cNvSpPr txBox="1"/>
          <p:nvPr>
            <p:custDataLst>
              <p:tags r:id="rId9"/>
            </p:custDataLst>
          </p:nvPr>
        </p:nvSpPr>
        <p:spPr>
          <a:xfrm>
            <a:off x="1571604" y="1343458"/>
            <a:ext cx="678657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6000">
              <a:spcAft>
                <a:spcPts val="600"/>
              </a:spcAft>
              <a:buClr>
                <a:srgbClr val="1D408F"/>
              </a:buClr>
            </a:pPr>
            <a:r>
              <a:rPr lang="cs-CZ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Odhad funkce intenzity</a:t>
            </a: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17"/>
          <a:srcRect l="45313" t="47500" r="38542" b="25833"/>
          <a:stretch>
            <a:fillRect/>
          </a:stretch>
        </p:blipFill>
        <p:spPr bwMode="auto">
          <a:xfrm>
            <a:off x="1643042" y="2714620"/>
            <a:ext cx="2071638" cy="213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18"/>
          <a:srcRect l="44271" t="35000" r="37499" b="37500"/>
          <a:stretch>
            <a:fillRect/>
          </a:stretch>
        </p:blipFill>
        <p:spPr bwMode="auto">
          <a:xfrm>
            <a:off x="4000496" y="2675081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19"/>
          <a:srcRect l="40104" t="58334" r="34488" b="36666"/>
          <a:stretch>
            <a:fillRect/>
          </a:stretch>
        </p:blipFill>
        <p:spPr bwMode="auto">
          <a:xfrm>
            <a:off x="1714480" y="2000240"/>
            <a:ext cx="348497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20"/>
          <a:srcRect l="44271" t="14167" r="39062" b="80000"/>
          <a:stretch>
            <a:fillRect/>
          </a:stretch>
        </p:blipFill>
        <p:spPr bwMode="auto">
          <a:xfrm>
            <a:off x="6572232" y="3643314"/>
            <a:ext cx="228604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20"/>
          <a:srcRect l="38542" t="24167" r="34375" b="64166"/>
          <a:stretch>
            <a:fillRect/>
          </a:stretch>
        </p:blipFill>
        <p:spPr bwMode="auto">
          <a:xfrm>
            <a:off x="1500166" y="5357826"/>
            <a:ext cx="371474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Skupina 25"/>
          <p:cNvGrpSpPr/>
          <p:nvPr/>
        </p:nvGrpSpPr>
        <p:grpSpPr>
          <a:xfrm>
            <a:off x="6072198" y="5500702"/>
            <a:ext cx="1678699" cy="714380"/>
            <a:chOff x="4643438" y="3357562"/>
            <a:chExt cx="1678699" cy="714380"/>
          </a:xfrm>
        </p:grpSpPr>
        <p:pic>
          <p:nvPicPr>
            <p:cNvPr id="27" name="Picture 3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/>
            <a:srcRect l="47917" t="72501" r="42187" b="19166"/>
            <a:stretch>
              <a:fillRect/>
            </a:stretch>
          </p:blipFill>
          <p:spPr bwMode="auto">
            <a:xfrm>
              <a:off x="4643438" y="3357562"/>
              <a:ext cx="1357322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Obdélník 28"/>
            <p:cNvSpPr/>
            <p:nvPr>
              <p:custDataLst>
                <p:tags r:id="rId11"/>
              </p:custDataLst>
            </p:nvPr>
          </p:nvSpPr>
          <p:spPr>
            <a:xfrm>
              <a:off x="5822071" y="3500438"/>
              <a:ext cx="500066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32" name="Přímá spojovací šipka 31"/>
          <p:cNvCxnSpPr/>
          <p:nvPr/>
        </p:nvCxnSpPr>
        <p:spPr>
          <a:xfrm>
            <a:off x="5572132" y="5857892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k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0" name="think-cell Slide" r:id="rId12" imgW="429" imgH="429" progId="TCLayout.ActiveDocument.1">
                  <p:embed/>
                </p:oleObj>
              </mc:Choice>
              <mc:Fallback>
                <p:oleObj name="think-cell Slide" r:id="rId12" imgW="429" imgH="429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3" name="Picture 9" descr="http://www.cvut.cz/informace-pro-media/images/logo_cvut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/>
          <a:srcRect l="6461"/>
          <a:stretch>
            <a:fillRect/>
          </a:stretch>
        </p:blipFill>
        <p:spPr bwMode="auto">
          <a:xfrm>
            <a:off x="-32" y="0"/>
            <a:ext cx="1042419" cy="942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bdélník 16"/>
          <p:cNvSpPr/>
          <p:nvPr>
            <p:custDataLst>
              <p:tags r:id="rId4"/>
            </p:custDataLst>
          </p:nvPr>
        </p:nvSpPr>
        <p:spPr>
          <a:xfrm>
            <a:off x="0" y="928670"/>
            <a:ext cx="1044000" cy="59293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1514508" y="173025"/>
            <a:ext cx="6772268" cy="755645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Aplikační část a její výsledky VI</a:t>
            </a:r>
            <a:endParaRPr lang="cs-CZ" b="1" dirty="0">
              <a:solidFill>
                <a:srgbClr val="1D408F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/>
          <p:cNvSpPr/>
          <p:nvPr>
            <p:custDataLst>
              <p:tags r:id="rId7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ovací čára 10"/>
          <p:cNvCxnSpPr/>
          <p:nvPr>
            <p:custDataLst>
              <p:tags r:id="rId8"/>
            </p:custDataLst>
          </p:nvPr>
        </p:nvCxnSpPr>
        <p:spPr>
          <a:xfrm>
            <a:off x="0" y="928670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 rot="5400000" flipH="1" flipV="1">
            <a:off x="-2369337" y="3429000"/>
            <a:ext cx="6858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Zaoblený obdélník 15"/>
          <p:cNvSpPr/>
          <p:nvPr/>
        </p:nvSpPr>
        <p:spPr>
          <a:xfrm>
            <a:off x="357158" y="142873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57158" y="214311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357158" y="285749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357158" y="3571876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357158" y="428625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5" name="TextovéPole 34"/>
          <p:cNvSpPr txBox="1"/>
          <p:nvPr>
            <p:custDataLst>
              <p:tags r:id="rId9"/>
            </p:custDataLst>
          </p:nvPr>
        </p:nvSpPr>
        <p:spPr>
          <a:xfrm>
            <a:off x="1571604" y="1343459"/>
            <a:ext cx="678657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6000">
              <a:spcAft>
                <a:spcPts val="600"/>
              </a:spcAft>
              <a:buClr>
                <a:srgbClr val="1D408F"/>
              </a:buClr>
            </a:pPr>
            <a:r>
              <a:rPr lang="cs-CZ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Odhad funkce intenzity</a:t>
            </a: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vynormování</a:t>
            </a:r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počtem obyvatel v okresech </a:t>
            </a: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15"/>
          <a:srcRect l="43750" t="24167" r="37795" b="70000"/>
          <a:stretch>
            <a:fillRect/>
          </a:stretch>
        </p:blipFill>
        <p:spPr bwMode="auto">
          <a:xfrm>
            <a:off x="1643042" y="1928802"/>
            <a:ext cx="253119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15"/>
          <a:srcRect l="33334" t="41667" r="24999" b="10833"/>
          <a:stretch>
            <a:fillRect/>
          </a:stretch>
        </p:blipFill>
        <p:spPr bwMode="auto">
          <a:xfrm>
            <a:off x="2500298" y="2500306"/>
            <a:ext cx="5143536" cy="366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16"/>
          <a:srcRect l="38542" t="35000" r="33854" b="58333"/>
          <a:stretch>
            <a:fillRect/>
          </a:stretch>
        </p:blipFill>
        <p:spPr bwMode="auto">
          <a:xfrm>
            <a:off x="4643438" y="1857364"/>
            <a:ext cx="378618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k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think-cell Slide" r:id="rId12" imgW="429" imgH="429" progId="TCLayout.ActiveDocument.1">
                  <p:embed/>
                </p:oleObj>
              </mc:Choice>
              <mc:Fallback>
                <p:oleObj name="think-cell Slide" r:id="rId12" imgW="429" imgH="429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3" name="Picture 9" descr="http://www.cvut.cz/informace-pro-media/images/logo_cvut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/>
          <a:srcRect l="6461"/>
          <a:stretch>
            <a:fillRect/>
          </a:stretch>
        </p:blipFill>
        <p:spPr bwMode="auto">
          <a:xfrm>
            <a:off x="-32" y="0"/>
            <a:ext cx="1042419" cy="942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bdélník 16"/>
          <p:cNvSpPr/>
          <p:nvPr>
            <p:custDataLst>
              <p:tags r:id="rId4"/>
            </p:custDataLst>
          </p:nvPr>
        </p:nvSpPr>
        <p:spPr>
          <a:xfrm>
            <a:off x="0" y="928670"/>
            <a:ext cx="1044000" cy="59293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1514508" y="173025"/>
            <a:ext cx="6772268" cy="755645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Aplikační část a její výsledky VII</a:t>
            </a:r>
            <a:endParaRPr lang="cs-CZ" b="1" dirty="0">
              <a:solidFill>
                <a:srgbClr val="1D408F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/>
          <p:cNvSpPr/>
          <p:nvPr>
            <p:custDataLst>
              <p:tags r:id="rId7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ovací čára 10"/>
          <p:cNvCxnSpPr/>
          <p:nvPr>
            <p:custDataLst>
              <p:tags r:id="rId8"/>
            </p:custDataLst>
          </p:nvPr>
        </p:nvCxnSpPr>
        <p:spPr>
          <a:xfrm>
            <a:off x="0" y="928670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 rot="5400000" flipH="1" flipV="1">
            <a:off x="-2369337" y="3429000"/>
            <a:ext cx="6858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Zaoblený obdélník 15"/>
          <p:cNvSpPr/>
          <p:nvPr/>
        </p:nvSpPr>
        <p:spPr>
          <a:xfrm>
            <a:off x="357158" y="142873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57158" y="214311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357158" y="285749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357158" y="3571876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357158" y="428625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5" name="TextovéPole 34"/>
          <p:cNvSpPr txBox="1"/>
          <p:nvPr>
            <p:custDataLst>
              <p:tags r:id="rId9"/>
            </p:custDataLst>
          </p:nvPr>
        </p:nvSpPr>
        <p:spPr>
          <a:xfrm>
            <a:off x="1571604" y="1343459"/>
            <a:ext cx="678657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6000">
              <a:spcAft>
                <a:spcPts val="600"/>
              </a:spcAft>
              <a:buClr>
                <a:srgbClr val="1D408F"/>
              </a:buClr>
            </a:pPr>
            <a:r>
              <a:rPr lang="cs-CZ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Shrnutí dat pro zpracování</a:t>
            </a:r>
          </a:p>
          <a:p>
            <a:pPr lvl="1" defTabSz="1116000">
              <a:spcAft>
                <a:spcPts val="600"/>
              </a:spcAft>
              <a:buClr>
                <a:srgbClr val="1D408F"/>
              </a:buClr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15"/>
          <a:srcRect l="33334" t="32500" r="26562" b="41666"/>
          <a:stretch>
            <a:fillRect/>
          </a:stretch>
        </p:blipFill>
        <p:spPr bwMode="auto">
          <a:xfrm>
            <a:off x="2071670" y="2214554"/>
            <a:ext cx="550072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k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" name="think-cell Slide" r:id="rId12" imgW="429" imgH="429" progId="TCLayout.ActiveDocument.1">
                  <p:embed/>
                </p:oleObj>
              </mc:Choice>
              <mc:Fallback>
                <p:oleObj name="think-cell Slide" r:id="rId12" imgW="429" imgH="429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3" name="Picture 9" descr="http://www.cvut.cz/informace-pro-media/images/logo_cvut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/>
          <a:srcRect l="6461"/>
          <a:stretch>
            <a:fillRect/>
          </a:stretch>
        </p:blipFill>
        <p:spPr bwMode="auto">
          <a:xfrm>
            <a:off x="-32" y="0"/>
            <a:ext cx="1042419" cy="942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bdélník 16"/>
          <p:cNvSpPr/>
          <p:nvPr>
            <p:custDataLst>
              <p:tags r:id="rId4"/>
            </p:custDataLst>
          </p:nvPr>
        </p:nvSpPr>
        <p:spPr>
          <a:xfrm>
            <a:off x="0" y="928670"/>
            <a:ext cx="1044000" cy="59293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1514508" y="173025"/>
            <a:ext cx="6772268" cy="755645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Shrnutí klíčových výsledků I</a:t>
            </a:r>
            <a:endParaRPr lang="cs-CZ" b="1" dirty="0">
              <a:solidFill>
                <a:srgbClr val="1D408F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/>
          <p:cNvSpPr/>
          <p:nvPr>
            <p:custDataLst>
              <p:tags r:id="rId7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ovací čára 10"/>
          <p:cNvCxnSpPr/>
          <p:nvPr>
            <p:custDataLst>
              <p:tags r:id="rId8"/>
            </p:custDataLst>
          </p:nvPr>
        </p:nvCxnSpPr>
        <p:spPr>
          <a:xfrm>
            <a:off x="0" y="928670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 rot="5400000" flipH="1" flipV="1">
            <a:off x="-2369337" y="3429000"/>
            <a:ext cx="6858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Zaoblený obdélník 15"/>
          <p:cNvSpPr/>
          <p:nvPr/>
        </p:nvSpPr>
        <p:spPr>
          <a:xfrm>
            <a:off x="357158" y="142873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57158" y="214311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357158" y="285749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357158" y="357187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357158" y="4286256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5" name="TextovéPole 34"/>
          <p:cNvSpPr txBox="1"/>
          <p:nvPr>
            <p:custDataLst>
              <p:tags r:id="rId9"/>
            </p:custDataLst>
          </p:nvPr>
        </p:nvSpPr>
        <p:spPr>
          <a:xfrm>
            <a:off x="1571604" y="1343459"/>
            <a:ext cx="6786578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6000">
              <a:spcAft>
                <a:spcPts val="600"/>
              </a:spcAft>
              <a:buClr>
                <a:srgbClr val="1D408F"/>
              </a:buClr>
            </a:pPr>
            <a:r>
              <a:rPr lang="cs-CZ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Vizualizace výsledků</a:t>
            </a: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300" b="1" dirty="0" smtClean="0">
              <a:solidFill>
                <a:srgbClr val="1D408F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Pojistné události způsobené zásahem blesku v roce 2010</a:t>
            </a:r>
          </a:p>
          <a:p>
            <a:pPr lvl="1" defTabSz="1116000">
              <a:spcAft>
                <a:spcPts val="600"/>
              </a:spcAft>
              <a:buClr>
                <a:srgbClr val="1D408F"/>
              </a:buClr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357290" y="2500306"/>
            <a:ext cx="74104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k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8" name="think-cell Slide" r:id="rId12" imgW="429" imgH="429" progId="TCLayout.ActiveDocument.1">
                  <p:embed/>
                </p:oleObj>
              </mc:Choice>
              <mc:Fallback>
                <p:oleObj name="think-cell Slide" r:id="rId12" imgW="429" imgH="429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3" name="Picture 9" descr="http://www.cvut.cz/informace-pro-media/images/logo_cvut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/>
          <a:srcRect l="6461"/>
          <a:stretch>
            <a:fillRect/>
          </a:stretch>
        </p:blipFill>
        <p:spPr bwMode="auto">
          <a:xfrm>
            <a:off x="-32" y="0"/>
            <a:ext cx="1042419" cy="942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bdélník 16"/>
          <p:cNvSpPr/>
          <p:nvPr>
            <p:custDataLst>
              <p:tags r:id="rId4"/>
            </p:custDataLst>
          </p:nvPr>
        </p:nvSpPr>
        <p:spPr>
          <a:xfrm>
            <a:off x="0" y="928670"/>
            <a:ext cx="1044000" cy="59293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1514508" y="173025"/>
            <a:ext cx="6772268" cy="755645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Shrnutí klíčových výsledků II</a:t>
            </a:r>
            <a:endParaRPr lang="cs-CZ" b="1" dirty="0">
              <a:solidFill>
                <a:srgbClr val="1D408F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/>
          <p:cNvSpPr/>
          <p:nvPr>
            <p:custDataLst>
              <p:tags r:id="rId7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ovací čára 10"/>
          <p:cNvCxnSpPr/>
          <p:nvPr>
            <p:custDataLst>
              <p:tags r:id="rId8"/>
            </p:custDataLst>
          </p:nvPr>
        </p:nvCxnSpPr>
        <p:spPr>
          <a:xfrm>
            <a:off x="0" y="928670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 rot="5400000" flipH="1" flipV="1">
            <a:off x="-2369337" y="3429000"/>
            <a:ext cx="6858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Zaoblený obdélník 15"/>
          <p:cNvSpPr/>
          <p:nvPr/>
        </p:nvSpPr>
        <p:spPr>
          <a:xfrm>
            <a:off x="357158" y="142873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57158" y="214311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357158" y="285749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357158" y="357187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357158" y="4286256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TextovéPole 34"/>
          <p:cNvSpPr txBox="1"/>
          <p:nvPr>
            <p:custDataLst>
              <p:tags r:id="rId9"/>
            </p:custDataLst>
          </p:nvPr>
        </p:nvSpPr>
        <p:spPr>
          <a:xfrm>
            <a:off x="1571604" y="1343459"/>
            <a:ext cx="6786578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6000">
              <a:spcAft>
                <a:spcPts val="600"/>
              </a:spcAft>
              <a:buClr>
                <a:srgbClr val="1D408F"/>
              </a:buClr>
            </a:pPr>
            <a:r>
              <a:rPr lang="cs-CZ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Vizualizace výsledků</a:t>
            </a: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300" b="1" dirty="0" smtClean="0">
              <a:solidFill>
                <a:srgbClr val="1D408F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Blesková mapa</a:t>
            </a:r>
          </a:p>
          <a:p>
            <a:pPr lvl="1" defTabSz="1116000">
              <a:spcAft>
                <a:spcPts val="600"/>
              </a:spcAft>
              <a:buClr>
                <a:srgbClr val="1D408F"/>
              </a:buClr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71603" y="2571744"/>
            <a:ext cx="692447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k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4" name="think-cell Slide" r:id="rId12" imgW="429" imgH="429" progId="TCLayout.ActiveDocument.1">
                  <p:embed/>
                </p:oleObj>
              </mc:Choice>
              <mc:Fallback>
                <p:oleObj name="think-cell Slide" r:id="rId12" imgW="429" imgH="429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3" name="Picture 9" descr="http://www.cvut.cz/informace-pro-media/images/logo_cvut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/>
          <a:srcRect l="6461"/>
          <a:stretch>
            <a:fillRect/>
          </a:stretch>
        </p:blipFill>
        <p:spPr bwMode="auto">
          <a:xfrm>
            <a:off x="-32" y="0"/>
            <a:ext cx="1042419" cy="942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bdélník 16"/>
          <p:cNvSpPr/>
          <p:nvPr>
            <p:custDataLst>
              <p:tags r:id="rId4"/>
            </p:custDataLst>
          </p:nvPr>
        </p:nvSpPr>
        <p:spPr>
          <a:xfrm>
            <a:off x="0" y="928670"/>
            <a:ext cx="1044000" cy="59293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1514508" y="173025"/>
            <a:ext cx="7058020" cy="755645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Shrnutí klíčových výsledků III</a:t>
            </a:r>
            <a:endParaRPr lang="cs-CZ" b="1" dirty="0">
              <a:solidFill>
                <a:srgbClr val="1D408F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/>
          <p:cNvSpPr/>
          <p:nvPr>
            <p:custDataLst>
              <p:tags r:id="rId7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ovací čára 10"/>
          <p:cNvCxnSpPr/>
          <p:nvPr>
            <p:custDataLst>
              <p:tags r:id="rId8"/>
            </p:custDataLst>
          </p:nvPr>
        </p:nvCxnSpPr>
        <p:spPr>
          <a:xfrm>
            <a:off x="0" y="928670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 rot="5400000" flipH="1" flipV="1">
            <a:off x="-2369337" y="3429000"/>
            <a:ext cx="6858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Zaoblený obdélník 15"/>
          <p:cNvSpPr/>
          <p:nvPr/>
        </p:nvSpPr>
        <p:spPr>
          <a:xfrm>
            <a:off x="357158" y="142873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57158" y="214311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357158" y="285749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357158" y="357187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357158" y="4286256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5" name="TextovéPole 34"/>
          <p:cNvSpPr txBox="1"/>
          <p:nvPr>
            <p:custDataLst>
              <p:tags r:id="rId9"/>
            </p:custDataLst>
          </p:nvPr>
        </p:nvSpPr>
        <p:spPr>
          <a:xfrm>
            <a:off x="1571604" y="1343459"/>
            <a:ext cx="6786578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6000">
              <a:spcAft>
                <a:spcPts val="600"/>
              </a:spcAft>
              <a:buClr>
                <a:srgbClr val="1D408F"/>
              </a:buClr>
            </a:pPr>
            <a:r>
              <a:rPr lang="cs-CZ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Vizualizace výsledků</a:t>
            </a: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300" b="1" dirty="0" smtClean="0">
              <a:solidFill>
                <a:srgbClr val="1D408F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Průměrný roční počet blesků nad územím ČR</a:t>
            </a:r>
          </a:p>
          <a:p>
            <a:pPr lvl="1" defTabSz="1116000">
              <a:spcAft>
                <a:spcPts val="600"/>
              </a:spcAft>
              <a:buClr>
                <a:srgbClr val="1D408F"/>
              </a:buClr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71604" y="2571744"/>
            <a:ext cx="7229470" cy="315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k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think-cell Slide" r:id="rId12" imgW="429" imgH="429" progId="TCLayout.ActiveDocument.1">
                  <p:embed/>
                </p:oleObj>
              </mc:Choice>
              <mc:Fallback>
                <p:oleObj name="think-cell Slide" r:id="rId12" imgW="429" imgH="429" progId="TCLayout.ActiveDocument.1">
                  <p:embed/>
                  <p:pic>
                    <p:nvPicPr>
                      <p:cNvPr id="0" name="Picture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3" name="Picture 9" descr="http://www.cvut.cz/informace-pro-media/images/logo_cvut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/>
          <a:srcRect l="6461"/>
          <a:stretch>
            <a:fillRect/>
          </a:stretch>
        </p:blipFill>
        <p:spPr bwMode="auto">
          <a:xfrm>
            <a:off x="-32" y="0"/>
            <a:ext cx="1042419" cy="942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bdélník 16"/>
          <p:cNvSpPr/>
          <p:nvPr>
            <p:custDataLst>
              <p:tags r:id="rId4"/>
            </p:custDataLst>
          </p:nvPr>
        </p:nvSpPr>
        <p:spPr>
          <a:xfrm>
            <a:off x="0" y="928670"/>
            <a:ext cx="1044000" cy="59293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1514508" y="173025"/>
            <a:ext cx="5843574" cy="755645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Obsah</a:t>
            </a:r>
            <a:r>
              <a:rPr lang="cs-CZ" b="1" dirty="0" smtClean="0">
                <a:solidFill>
                  <a:srgbClr val="1D408F"/>
                </a:solidFill>
              </a:rPr>
              <a:t> </a:t>
            </a:r>
            <a:endParaRPr lang="cs-CZ" b="1" dirty="0">
              <a:solidFill>
                <a:srgbClr val="1D408F"/>
              </a:solidFill>
            </a:endParaRPr>
          </a:p>
        </p:txBody>
      </p:sp>
      <p:sp>
        <p:nvSpPr>
          <p:cNvPr id="18" name="TextovéPole 17"/>
          <p:cNvSpPr txBox="1"/>
          <p:nvPr>
            <p:custDataLst>
              <p:tags r:id="rId6"/>
            </p:custDataLst>
          </p:nvPr>
        </p:nvSpPr>
        <p:spPr>
          <a:xfrm>
            <a:off x="1500166" y="1462335"/>
            <a:ext cx="728664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77788" defTabSz="1116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1D408F"/>
              </a:buClr>
              <a:tabLst>
                <a:tab pos="324000" algn="l"/>
              </a:tabLst>
            </a:pPr>
            <a:r>
              <a:rPr lang="cs-CZ" sz="2400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Cíl diplomové práce</a:t>
            </a:r>
          </a:p>
          <a:p>
            <a:pPr marL="457200" indent="77788" defTabSz="1116000">
              <a:lnSpc>
                <a:spcPct val="150000"/>
              </a:lnSpc>
              <a:spcBef>
                <a:spcPts val="900"/>
              </a:spcBef>
              <a:spcAft>
                <a:spcPts val="600"/>
              </a:spcAft>
              <a:buClr>
                <a:srgbClr val="1D408F"/>
              </a:buClr>
              <a:tabLst>
                <a:tab pos="324000" algn="l"/>
              </a:tabLst>
            </a:pPr>
            <a:r>
              <a:rPr lang="cs-CZ" sz="2400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Získání dat</a:t>
            </a:r>
          </a:p>
          <a:p>
            <a:pPr marL="457200" indent="77788" defTabSz="1116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1D408F"/>
              </a:buClr>
              <a:tabLst>
                <a:tab pos="324000" algn="l"/>
              </a:tabLst>
            </a:pPr>
            <a:r>
              <a:rPr lang="cs-CZ" sz="2400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Teoretická část a její výsledky</a:t>
            </a:r>
          </a:p>
          <a:p>
            <a:pPr marL="457200" indent="77788" defTabSz="1116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1D408F"/>
              </a:buClr>
              <a:tabLst>
                <a:tab pos="324000" algn="l"/>
              </a:tabLst>
            </a:pPr>
            <a:r>
              <a:rPr lang="cs-CZ" sz="2400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Aplikační část a její výsledky</a:t>
            </a:r>
          </a:p>
          <a:p>
            <a:pPr marL="457200" indent="77788" defTabSz="1116000">
              <a:lnSpc>
                <a:spcPct val="150000"/>
              </a:lnSpc>
              <a:spcBef>
                <a:spcPts val="900"/>
              </a:spcBef>
              <a:spcAft>
                <a:spcPts val="600"/>
              </a:spcAft>
              <a:buClr>
                <a:srgbClr val="1D408F"/>
              </a:buClr>
              <a:tabLst>
                <a:tab pos="324000" algn="l"/>
              </a:tabLst>
            </a:pPr>
            <a:r>
              <a:rPr lang="cs-CZ" sz="2400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Shrnutí klíčových výsledků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/>
          <p:cNvSpPr/>
          <p:nvPr>
            <p:custDataLst>
              <p:tags r:id="rId8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ovací čára 10"/>
          <p:cNvCxnSpPr/>
          <p:nvPr>
            <p:custDataLst>
              <p:tags r:id="rId9"/>
            </p:custDataLst>
          </p:nvPr>
        </p:nvCxnSpPr>
        <p:spPr>
          <a:xfrm>
            <a:off x="0" y="928670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 rot="5400000" flipH="1" flipV="1">
            <a:off x="-2369337" y="3429000"/>
            <a:ext cx="6858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4" name="Zaoblený obdélník 33"/>
          <p:cNvSpPr/>
          <p:nvPr/>
        </p:nvSpPr>
        <p:spPr>
          <a:xfrm>
            <a:off x="1571604" y="1643050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cs-CZ" b="1" dirty="0">
              <a:solidFill>
                <a:srgbClr val="1D40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Zaoblený obdélník 34"/>
          <p:cNvSpPr/>
          <p:nvPr/>
        </p:nvSpPr>
        <p:spPr>
          <a:xfrm>
            <a:off x="1571604" y="2357430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6" name="Zaoblený obdélník 35"/>
          <p:cNvSpPr/>
          <p:nvPr/>
        </p:nvSpPr>
        <p:spPr>
          <a:xfrm>
            <a:off x="1571604" y="3071810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7" name="Zaoblený obdélník 36"/>
          <p:cNvSpPr/>
          <p:nvPr/>
        </p:nvSpPr>
        <p:spPr>
          <a:xfrm>
            <a:off x="1571604" y="3786190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8" name="Zaoblený obdélník 37"/>
          <p:cNvSpPr/>
          <p:nvPr/>
        </p:nvSpPr>
        <p:spPr>
          <a:xfrm>
            <a:off x="1571604" y="4500570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k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2" name="think-cell Slide" r:id="rId13" imgW="429" imgH="429" progId="TCLayout.ActiveDocument.1">
                  <p:embed/>
                </p:oleObj>
              </mc:Choice>
              <mc:Fallback>
                <p:oleObj name="think-cell Slide" r:id="rId13" imgW="429" imgH="429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3" name="Picture 9" descr="http://www.cvut.cz/informace-pro-media/images/logo_cvut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/>
          <a:srcRect l="6461"/>
          <a:stretch>
            <a:fillRect/>
          </a:stretch>
        </p:blipFill>
        <p:spPr bwMode="auto">
          <a:xfrm>
            <a:off x="-32" y="0"/>
            <a:ext cx="1042419" cy="942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bdélník 16"/>
          <p:cNvSpPr/>
          <p:nvPr>
            <p:custDataLst>
              <p:tags r:id="rId4"/>
            </p:custDataLst>
          </p:nvPr>
        </p:nvSpPr>
        <p:spPr>
          <a:xfrm>
            <a:off x="0" y="928670"/>
            <a:ext cx="1044000" cy="59293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1514508" y="173025"/>
            <a:ext cx="6772268" cy="755645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Shrnutí klíčových výsledků IV</a:t>
            </a:r>
            <a:endParaRPr lang="cs-CZ" b="1" dirty="0">
              <a:solidFill>
                <a:srgbClr val="1D408F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latin typeface="Times New Roman" pitchFamily="18" charset="0"/>
                <a:cs typeface="Times New Roman" pitchFamily="18" charset="0"/>
              </a:rPr>
              <a:pPr/>
              <a:t>20</a:t>
            </a:fld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/>
          <p:cNvSpPr/>
          <p:nvPr>
            <p:custDataLst>
              <p:tags r:id="rId7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ovací čára 10"/>
          <p:cNvCxnSpPr/>
          <p:nvPr>
            <p:custDataLst>
              <p:tags r:id="rId8"/>
            </p:custDataLst>
          </p:nvPr>
        </p:nvCxnSpPr>
        <p:spPr>
          <a:xfrm>
            <a:off x="0" y="928670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 rot="5400000" flipH="1" flipV="1">
            <a:off x="-2369337" y="3429000"/>
            <a:ext cx="6858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Zaoblený obdélník 15"/>
          <p:cNvSpPr/>
          <p:nvPr/>
        </p:nvSpPr>
        <p:spPr>
          <a:xfrm>
            <a:off x="357158" y="142873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57158" y="214311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357158" y="285749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357158" y="357187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357158" y="4286256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5" name="TextovéPole 34"/>
          <p:cNvSpPr txBox="1"/>
          <p:nvPr>
            <p:custDataLst>
              <p:tags r:id="rId9"/>
            </p:custDataLst>
          </p:nvPr>
        </p:nvSpPr>
        <p:spPr>
          <a:xfrm>
            <a:off x="1571604" y="1343459"/>
            <a:ext cx="421484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6000">
              <a:spcAft>
                <a:spcPts val="600"/>
              </a:spcAft>
              <a:buClr>
                <a:srgbClr val="1D408F"/>
              </a:buClr>
            </a:pPr>
            <a:r>
              <a:rPr lang="cs-CZ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Porovnání – grafické </a:t>
            </a: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71604" y="3857628"/>
            <a:ext cx="3875707" cy="169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357290" y="2000240"/>
            <a:ext cx="4006320" cy="161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ovéPole 27"/>
          <p:cNvSpPr txBox="1"/>
          <p:nvPr>
            <p:custDataLst>
              <p:tags r:id="rId10"/>
            </p:custDataLst>
          </p:nvPr>
        </p:nvSpPr>
        <p:spPr>
          <a:xfrm>
            <a:off x="5857884" y="1643050"/>
            <a:ext cx="285752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b="1" dirty="0" smtClean="0">
              <a:solidFill>
                <a:srgbClr val="1D408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S výjimkou Krušných hor se jeví, že v oblastech, kde se více blýská, je vyšší</a:t>
            </a:r>
          </a:p>
          <a:p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pravděpodobnost vzniku pojistných událostí.</a:t>
            </a:r>
          </a:p>
          <a:p>
            <a:endParaRPr lang="cs-CZ" b="1" dirty="0" smtClean="0">
              <a:solidFill>
                <a:srgbClr val="1D408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solidFill>
                <a:srgbClr val="1D408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Větší blesková aktivita ukazuje na vyšší počet vzniklých pojistných událostí v daném místě České republiky.</a:t>
            </a: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k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6" name="think-cell Slide" r:id="rId13" imgW="429" imgH="429" progId="TCLayout.ActiveDocument.1">
                  <p:embed/>
                </p:oleObj>
              </mc:Choice>
              <mc:Fallback>
                <p:oleObj name="think-cell Slide" r:id="rId13" imgW="429" imgH="429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3" name="Picture 9" descr="http://www.cvut.cz/informace-pro-media/images/logo_cvut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/>
          <a:srcRect l="6461"/>
          <a:stretch>
            <a:fillRect/>
          </a:stretch>
        </p:blipFill>
        <p:spPr bwMode="auto">
          <a:xfrm>
            <a:off x="-32" y="0"/>
            <a:ext cx="1042419" cy="942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bdélník 16"/>
          <p:cNvSpPr/>
          <p:nvPr>
            <p:custDataLst>
              <p:tags r:id="rId4"/>
            </p:custDataLst>
          </p:nvPr>
        </p:nvSpPr>
        <p:spPr>
          <a:xfrm>
            <a:off x="0" y="928670"/>
            <a:ext cx="1044000" cy="59293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1514508" y="173025"/>
            <a:ext cx="6772268" cy="755645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Shrnutí klíčových výsledků V</a:t>
            </a:r>
            <a:endParaRPr lang="cs-CZ" b="1" dirty="0">
              <a:solidFill>
                <a:srgbClr val="1D408F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latin typeface="Times New Roman" pitchFamily="18" charset="0"/>
                <a:cs typeface="Times New Roman" pitchFamily="18" charset="0"/>
              </a:rPr>
              <a:pPr/>
              <a:t>21</a:t>
            </a:fld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/>
          <p:cNvSpPr/>
          <p:nvPr>
            <p:custDataLst>
              <p:tags r:id="rId7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ovací čára 10"/>
          <p:cNvCxnSpPr/>
          <p:nvPr>
            <p:custDataLst>
              <p:tags r:id="rId8"/>
            </p:custDataLst>
          </p:nvPr>
        </p:nvCxnSpPr>
        <p:spPr>
          <a:xfrm>
            <a:off x="0" y="928670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 rot="5400000" flipH="1" flipV="1">
            <a:off x="-2369337" y="3429000"/>
            <a:ext cx="6858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Zaoblený obdélník 15"/>
          <p:cNvSpPr/>
          <p:nvPr/>
        </p:nvSpPr>
        <p:spPr>
          <a:xfrm>
            <a:off x="357158" y="142873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57158" y="214311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357158" y="285749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357158" y="357187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357158" y="4286256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5" name="TextovéPole 34"/>
          <p:cNvSpPr txBox="1"/>
          <p:nvPr>
            <p:custDataLst>
              <p:tags r:id="rId9"/>
            </p:custDataLst>
          </p:nvPr>
        </p:nvSpPr>
        <p:spPr>
          <a:xfrm>
            <a:off x="1571604" y="1343459"/>
            <a:ext cx="421484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6000">
              <a:spcAft>
                <a:spcPts val="600"/>
              </a:spcAft>
              <a:buClr>
                <a:srgbClr val="1D408F"/>
              </a:buClr>
            </a:pPr>
            <a:r>
              <a:rPr lang="cs-CZ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Porovnání – korelace</a:t>
            </a: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ovéPole 27"/>
          <p:cNvSpPr txBox="1"/>
          <p:nvPr>
            <p:custDataLst>
              <p:tags r:id="rId10"/>
            </p:custDataLst>
          </p:nvPr>
        </p:nvSpPr>
        <p:spPr>
          <a:xfrm>
            <a:off x="1571604" y="3143249"/>
            <a:ext cx="664373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Test korelačního koeficientu nepotvrdil nulovost korelačního</a:t>
            </a:r>
          </a:p>
          <a:p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koeficientu. </a:t>
            </a:r>
          </a:p>
          <a:p>
            <a:endParaRPr lang="cs-CZ" sz="500" b="1" dirty="0" smtClean="0">
              <a:solidFill>
                <a:srgbClr val="1D408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500" b="1" dirty="0" smtClean="0">
              <a:solidFill>
                <a:srgbClr val="1D408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Provedený test korelačního koeficientu tedy 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vyvrátil nezávislost</a:t>
            </a:r>
          </a:p>
          <a:p>
            <a:pPr>
              <a:spcAft>
                <a:spcPts val="1200"/>
              </a:spcAft>
            </a:pPr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mezi testovanými daty a potvrzuje závěr z grafického porovnání dat .</a:t>
            </a: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r>
              <a:rPr lang="cs-CZ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Závěr</a:t>
            </a:r>
          </a:p>
          <a:p>
            <a:endParaRPr lang="cs-CZ" sz="500" b="1" dirty="0" smtClean="0">
              <a:solidFill>
                <a:srgbClr val="1D408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V místech České republiky s vyšším průměrným počtem blesků, </a:t>
            </a:r>
          </a:p>
          <a:p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je vyšší pravděpodobnost vzniku pojistných událostí a sestrojenou bleskovou mapu lze využít jako podklad pro další potřebné výpočty.</a:t>
            </a: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16"/>
          <a:srcRect l="35417" t="44167" r="27604" b="42500"/>
          <a:stretch>
            <a:fillRect/>
          </a:stretch>
        </p:blipFill>
        <p:spPr bwMode="auto">
          <a:xfrm>
            <a:off x="1571604" y="1857364"/>
            <a:ext cx="50720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k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2" name="think-cell Slide" r:id="rId23" imgW="429" imgH="429" progId="TCLayout.ActiveDocument.1">
                  <p:embed/>
                </p:oleObj>
              </mc:Choice>
              <mc:Fallback>
                <p:oleObj name="think-cell Slide" r:id="rId23" imgW="429" imgH="429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4" descr="http://images.all-free-download.com/images/graphiclarge/tick_ok_sign_4190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786710" y="4143380"/>
            <a:ext cx="366698" cy="366698"/>
          </a:xfrm>
          <a:prstGeom prst="rect">
            <a:avLst/>
          </a:prstGeom>
          <a:noFill/>
        </p:spPr>
      </p:pic>
      <p:pic>
        <p:nvPicPr>
          <p:cNvPr id="84996" name="Picture 4" descr="http://images.all-free-download.com/images/graphiclarge/tick_ok_sign_4190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214942" y="2643182"/>
            <a:ext cx="366698" cy="366698"/>
          </a:xfrm>
          <a:prstGeom prst="rect">
            <a:avLst/>
          </a:prstGeom>
          <a:noFill/>
        </p:spPr>
      </p:pic>
      <p:pic>
        <p:nvPicPr>
          <p:cNvPr id="26" name="Picture 4" descr="http://images.all-free-download.com/images/graphiclarge/tick_ok_sign_4190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501090" y="2000240"/>
            <a:ext cx="366698" cy="366698"/>
          </a:xfrm>
          <a:prstGeom prst="rect">
            <a:avLst/>
          </a:prstGeom>
          <a:noFill/>
        </p:spPr>
      </p:pic>
      <p:pic>
        <p:nvPicPr>
          <p:cNvPr id="25" name="Picture 4" descr="http://images.all-free-download.com/images/graphiclarge/tick_ok_sign_4190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858148" y="3571876"/>
            <a:ext cx="366698" cy="366698"/>
          </a:xfrm>
          <a:prstGeom prst="rect">
            <a:avLst/>
          </a:prstGeom>
          <a:noFill/>
        </p:spPr>
      </p:pic>
      <p:sp>
        <p:nvSpPr>
          <p:cNvPr id="41" name="TextovéPole 40"/>
          <p:cNvSpPr txBox="1"/>
          <p:nvPr>
            <p:custDataLst>
              <p:tags r:id="rId7"/>
            </p:custDataLst>
          </p:nvPr>
        </p:nvSpPr>
        <p:spPr>
          <a:xfrm>
            <a:off x="1571604" y="1428736"/>
            <a:ext cx="72152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6000">
              <a:spcAft>
                <a:spcPts val="600"/>
              </a:spcAft>
              <a:buClr>
                <a:srgbClr val="1D408F"/>
              </a:buClr>
            </a:pP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Získat a analyzovat </a:t>
            </a:r>
          </a:p>
          <a:p>
            <a:pPr marL="457200" indent="-457200" defTabSz="1116000">
              <a:spcAft>
                <a:spcPts val="600"/>
              </a:spcAft>
              <a:buClr>
                <a:srgbClr val="1D408F"/>
              </a:buClr>
              <a:buFont typeface="+mj-lt"/>
              <a:buAutoNum type="alphaLcPeriod"/>
            </a:pPr>
            <a:r>
              <a:rPr lang="cs-CZ" sz="2000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hydrometeorologické údaje o výskytech blesků na území ČR</a:t>
            </a:r>
          </a:p>
          <a:p>
            <a:pPr marL="457200" indent="-457200" defTabSz="1116000">
              <a:spcAft>
                <a:spcPts val="600"/>
              </a:spcAft>
              <a:buClr>
                <a:srgbClr val="1D408F"/>
              </a:buClr>
              <a:buFont typeface="+mj-lt"/>
              <a:buAutoNum type="alphaLcPeriod"/>
            </a:pPr>
            <a:r>
              <a:rPr lang="cs-CZ" sz="2000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reálná data pojišťovny týkající se pojistných událostí způsobených zásahem blesku,</a:t>
            </a:r>
          </a:p>
          <a:p>
            <a:pPr defTabSz="1116000">
              <a:spcBef>
                <a:spcPts val="600"/>
              </a:spcBef>
              <a:spcAft>
                <a:spcPts val="600"/>
              </a:spcAft>
              <a:buClr>
                <a:srgbClr val="1D408F"/>
              </a:buClr>
            </a:pP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nastudovat </a:t>
            </a:r>
            <a:r>
              <a:rPr lang="cs-CZ" sz="2000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základy stochastické geometrie a bodových procesů,</a:t>
            </a:r>
          </a:p>
          <a:p>
            <a:pPr defTabSz="1116000">
              <a:spcBef>
                <a:spcPts val="600"/>
              </a:spcBef>
              <a:spcAft>
                <a:spcPts val="600"/>
              </a:spcAft>
              <a:buClr>
                <a:srgbClr val="1D408F"/>
              </a:buClr>
            </a:pP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aplikovat</a:t>
            </a:r>
            <a:r>
              <a:rPr lang="cs-CZ" sz="2000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metody stochastické geometrie na získaná data a</a:t>
            </a:r>
          </a:p>
          <a:p>
            <a:pPr defTabSz="1116000">
              <a:spcBef>
                <a:spcPts val="600"/>
              </a:spcBef>
              <a:spcAft>
                <a:spcPts val="600"/>
              </a:spcAft>
              <a:buClr>
                <a:srgbClr val="1D408F"/>
              </a:buClr>
            </a:pP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vyvodit ekonomické závěry </a:t>
            </a:r>
            <a:r>
              <a:rPr lang="cs-CZ" sz="2000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užitečné v pojišťovnické praxi.</a:t>
            </a:r>
          </a:p>
        </p:txBody>
      </p:sp>
      <p:pic>
        <p:nvPicPr>
          <p:cNvPr id="18" name="Picture 4" descr="http://images.all-free-download.com/images/graphiclarge/tick_ok_sign_4190.jp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501090" y="3214686"/>
            <a:ext cx="366698" cy="366698"/>
          </a:xfrm>
          <a:prstGeom prst="rect">
            <a:avLst/>
          </a:prstGeom>
          <a:noFill/>
        </p:spPr>
      </p:pic>
      <p:pic>
        <p:nvPicPr>
          <p:cNvPr id="16393" name="Picture 9" descr="http://www.cvut.cz/informace-pro-media/images/logo_cvut.pn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/>
          <a:srcRect l="6461"/>
          <a:stretch>
            <a:fillRect/>
          </a:stretch>
        </p:blipFill>
        <p:spPr bwMode="auto">
          <a:xfrm>
            <a:off x="-32" y="0"/>
            <a:ext cx="1042419" cy="942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bdélník 16"/>
          <p:cNvSpPr/>
          <p:nvPr>
            <p:custDataLst>
              <p:tags r:id="rId10"/>
            </p:custDataLst>
          </p:nvPr>
        </p:nvSpPr>
        <p:spPr>
          <a:xfrm>
            <a:off x="0" y="928670"/>
            <a:ext cx="1044000" cy="59293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  <p:custDataLst>
              <p:tags r:id="rId11"/>
            </p:custDataLst>
          </p:nvPr>
        </p:nvSpPr>
        <p:spPr>
          <a:xfrm>
            <a:off x="1514508" y="173025"/>
            <a:ext cx="7129458" cy="755645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Shrnutí klíčových výsledků – Cíl práce</a:t>
            </a:r>
            <a:endParaRPr lang="cs-CZ" b="1" dirty="0">
              <a:solidFill>
                <a:srgbClr val="1D408F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latin typeface="Times New Roman" pitchFamily="18" charset="0"/>
                <a:cs typeface="Times New Roman" pitchFamily="18" charset="0"/>
              </a:rPr>
              <a:pPr/>
              <a:t>22</a:t>
            </a:fld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/>
          <p:cNvSpPr/>
          <p:nvPr>
            <p:custDataLst>
              <p:tags r:id="rId13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ovací čára 10"/>
          <p:cNvCxnSpPr/>
          <p:nvPr>
            <p:custDataLst>
              <p:tags r:id="rId14"/>
            </p:custDataLst>
          </p:nvPr>
        </p:nvCxnSpPr>
        <p:spPr>
          <a:xfrm>
            <a:off x="0" y="928670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>
            <p:custDataLst>
              <p:tags r:id="rId15"/>
            </p:custDataLst>
          </p:nvPr>
        </p:nvCxnSpPr>
        <p:spPr>
          <a:xfrm rot="5400000" flipH="1" flipV="1">
            <a:off x="-2369337" y="3429000"/>
            <a:ext cx="6858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Zaoblený obdélník 15"/>
          <p:cNvSpPr/>
          <p:nvPr>
            <p:custDataLst>
              <p:tags r:id="rId16"/>
            </p:custDataLst>
          </p:nvPr>
        </p:nvSpPr>
        <p:spPr>
          <a:xfrm>
            <a:off x="357158" y="142873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>
            <p:custDataLst>
              <p:tags r:id="rId17"/>
            </p:custDataLst>
          </p:nvPr>
        </p:nvSpPr>
        <p:spPr>
          <a:xfrm>
            <a:off x="357158" y="214311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Zaoblený obdélník 19"/>
          <p:cNvSpPr/>
          <p:nvPr>
            <p:custDataLst>
              <p:tags r:id="rId18"/>
            </p:custDataLst>
          </p:nvPr>
        </p:nvSpPr>
        <p:spPr>
          <a:xfrm>
            <a:off x="357158" y="285749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Zaoblený obdélník 21"/>
          <p:cNvSpPr/>
          <p:nvPr>
            <p:custDataLst>
              <p:tags r:id="rId19"/>
            </p:custDataLst>
          </p:nvPr>
        </p:nvSpPr>
        <p:spPr>
          <a:xfrm>
            <a:off x="357158" y="357187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aoblený obdélník 23"/>
          <p:cNvSpPr/>
          <p:nvPr>
            <p:custDataLst>
              <p:tags r:id="rId20"/>
            </p:custDataLst>
          </p:nvPr>
        </p:nvSpPr>
        <p:spPr>
          <a:xfrm>
            <a:off x="357158" y="4286256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0430" y="714356"/>
            <a:ext cx="4643470" cy="2071702"/>
          </a:xfrm>
        </p:spPr>
        <p:txBody>
          <a:bodyPr>
            <a:noAutofit/>
          </a:bodyPr>
          <a:lstStyle/>
          <a:p>
            <a:pPr algn="ctr"/>
            <a:r>
              <a:rPr lang="cs-CZ" sz="32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32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Děkuji za </a:t>
            </a:r>
            <a:r>
              <a:rPr lang="cs-CZ" sz="32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pozornost a ráda zodpovím Vaše dotazy.</a:t>
            </a:r>
            <a:endParaRPr lang="cs-CZ" sz="3200" cap="none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Přímá spojovací čára 33"/>
          <p:cNvCxnSpPr/>
          <p:nvPr/>
        </p:nvCxnSpPr>
        <p:spPr>
          <a:xfrm>
            <a:off x="0" y="3286124"/>
            <a:ext cx="914400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2198794" cy="165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bdélník 7"/>
          <p:cNvSpPr/>
          <p:nvPr/>
        </p:nvSpPr>
        <p:spPr>
          <a:xfrm>
            <a:off x="0" y="3321749"/>
            <a:ext cx="9144000" cy="353625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>
              <a:spcBef>
                <a:spcPts val="600"/>
              </a:spcBef>
            </a:pP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0" y="0"/>
            <a:ext cx="9144000" cy="335756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k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think-cell Slide" r:id="rId12" imgW="429" imgH="429" progId="TCLayout.ActiveDocument.1">
                  <p:embed/>
                </p:oleObj>
              </mc:Choice>
              <mc:Fallback>
                <p:oleObj name="think-cell Slide" r:id="rId12" imgW="429" imgH="429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3" name="Picture 9" descr="http://www.cvut.cz/informace-pro-media/images/logo_cvut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/>
          <a:srcRect l="6461"/>
          <a:stretch>
            <a:fillRect/>
          </a:stretch>
        </p:blipFill>
        <p:spPr bwMode="auto">
          <a:xfrm>
            <a:off x="-32" y="0"/>
            <a:ext cx="1042419" cy="942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bdélník 16"/>
          <p:cNvSpPr/>
          <p:nvPr>
            <p:custDataLst>
              <p:tags r:id="rId4"/>
            </p:custDataLst>
          </p:nvPr>
        </p:nvSpPr>
        <p:spPr>
          <a:xfrm>
            <a:off x="0" y="928670"/>
            <a:ext cx="1044000" cy="59293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1514508" y="173025"/>
            <a:ext cx="5843574" cy="755645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Cíl práce</a:t>
            </a:r>
            <a:endParaRPr lang="cs-CZ" b="1" dirty="0">
              <a:solidFill>
                <a:srgbClr val="1D408F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/>
          <p:cNvSpPr/>
          <p:nvPr>
            <p:custDataLst>
              <p:tags r:id="rId7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ovací čára 10"/>
          <p:cNvCxnSpPr/>
          <p:nvPr>
            <p:custDataLst>
              <p:tags r:id="rId8"/>
            </p:custDataLst>
          </p:nvPr>
        </p:nvCxnSpPr>
        <p:spPr>
          <a:xfrm>
            <a:off x="0" y="928670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 rot="5400000" flipH="1" flipV="1">
            <a:off x="-2369337" y="3429000"/>
            <a:ext cx="6858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Zaoblený obdélník 15"/>
          <p:cNvSpPr/>
          <p:nvPr/>
        </p:nvSpPr>
        <p:spPr>
          <a:xfrm>
            <a:off x="357158" y="1428736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57158" y="214311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357158" y="285749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357158" y="357187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357158" y="428625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ovéPole 40"/>
          <p:cNvSpPr txBox="1"/>
          <p:nvPr>
            <p:custDataLst>
              <p:tags r:id="rId9"/>
            </p:custDataLst>
          </p:nvPr>
        </p:nvSpPr>
        <p:spPr>
          <a:xfrm>
            <a:off x="1571636" y="1462335"/>
            <a:ext cx="73580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6000">
              <a:spcAft>
                <a:spcPts val="600"/>
              </a:spcAft>
              <a:buClr>
                <a:srgbClr val="1D408F"/>
              </a:buClr>
            </a:pP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Získat a analyzovat </a:t>
            </a:r>
          </a:p>
          <a:p>
            <a:pPr marL="457200" indent="-457200" defTabSz="1116000">
              <a:spcAft>
                <a:spcPts val="600"/>
              </a:spcAft>
              <a:buClr>
                <a:srgbClr val="1D408F"/>
              </a:buClr>
              <a:buFont typeface="+mj-lt"/>
              <a:buAutoNum type="alphaLcPeriod"/>
            </a:pPr>
            <a:r>
              <a:rPr lang="cs-CZ" sz="2000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hydrometeorologické údaje o výskytech blesků na území ČR,</a:t>
            </a:r>
          </a:p>
          <a:p>
            <a:pPr marL="457200" indent="-457200" defTabSz="1116000">
              <a:spcAft>
                <a:spcPts val="600"/>
              </a:spcAft>
              <a:buClr>
                <a:srgbClr val="1D408F"/>
              </a:buClr>
              <a:buFont typeface="+mj-lt"/>
              <a:buAutoNum type="alphaLcPeriod"/>
            </a:pPr>
            <a:r>
              <a:rPr lang="cs-CZ" sz="2000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reálná data pojišťovny týkající se pojistných událostí způsobených zásahem blesku,</a:t>
            </a:r>
          </a:p>
          <a:p>
            <a:pPr defTabSz="1116000">
              <a:spcBef>
                <a:spcPts val="600"/>
              </a:spcBef>
              <a:spcAft>
                <a:spcPts val="600"/>
              </a:spcAft>
              <a:buClr>
                <a:srgbClr val="1D408F"/>
              </a:buClr>
            </a:pP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nastudovat </a:t>
            </a:r>
            <a:r>
              <a:rPr lang="cs-CZ" sz="2000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základy stochastické geometrie a bodových procesů, </a:t>
            </a:r>
          </a:p>
          <a:p>
            <a:pPr defTabSz="1116000">
              <a:spcBef>
                <a:spcPts val="600"/>
              </a:spcBef>
              <a:spcAft>
                <a:spcPts val="600"/>
              </a:spcAft>
              <a:buClr>
                <a:srgbClr val="1D408F"/>
              </a:buClr>
            </a:pP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aplikovat</a:t>
            </a:r>
            <a:r>
              <a:rPr lang="cs-CZ" sz="2000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metody stochastické geometrie na získaná data a</a:t>
            </a:r>
          </a:p>
          <a:p>
            <a:pPr defTabSz="1116000">
              <a:spcBef>
                <a:spcPts val="600"/>
              </a:spcBef>
              <a:spcAft>
                <a:spcPts val="600"/>
              </a:spcAft>
              <a:buClr>
                <a:srgbClr val="1D408F"/>
              </a:buClr>
            </a:pP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vyvodit ekonomické závěry </a:t>
            </a:r>
            <a:r>
              <a:rPr lang="cs-CZ" sz="2000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užitečné v pojišťovnické praxi.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k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think-cell Slide" r:id="rId12" imgW="429" imgH="429" progId="TCLayout.ActiveDocument.1">
                  <p:embed/>
                </p:oleObj>
              </mc:Choice>
              <mc:Fallback>
                <p:oleObj name="think-cell Slide" r:id="rId12" imgW="429" imgH="429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3" name="Picture 9" descr="http://www.cvut.cz/informace-pro-media/images/logo_cvut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/>
          <a:srcRect l="6461"/>
          <a:stretch>
            <a:fillRect/>
          </a:stretch>
        </p:blipFill>
        <p:spPr bwMode="auto">
          <a:xfrm>
            <a:off x="-32" y="0"/>
            <a:ext cx="1042419" cy="942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bdélník 16"/>
          <p:cNvSpPr/>
          <p:nvPr>
            <p:custDataLst>
              <p:tags r:id="rId4"/>
            </p:custDataLst>
          </p:nvPr>
        </p:nvSpPr>
        <p:spPr>
          <a:xfrm>
            <a:off x="0" y="928670"/>
            <a:ext cx="1044000" cy="59293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1514508" y="173025"/>
            <a:ext cx="5843574" cy="755645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Získání dat</a:t>
            </a:r>
            <a:endParaRPr lang="cs-CZ" b="1" dirty="0">
              <a:solidFill>
                <a:srgbClr val="1D408F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/>
          <p:cNvSpPr/>
          <p:nvPr>
            <p:custDataLst>
              <p:tags r:id="rId7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ovací čára 10"/>
          <p:cNvCxnSpPr/>
          <p:nvPr>
            <p:custDataLst>
              <p:tags r:id="rId8"/>
            </p:custDataLst>
          </p:nvPr>
        </p:nvCxnSpPr>
        <p:spPr>
          <a:xfrm>
            <a:off x="0" y="928670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 rot="5400000" flipH="1" flipV="1">
            <a:off x="-2369337" y="3429000"/>
            <a:ext cx="6858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Zaoblený obdélník 15"/>
          <p:cNvSpPr/>
          <p:nvPr/>
        </p:nvSpPr>
        <p:spPr>
          <a:xfrm>
            <a:off x="357158" y="142873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57158" y="2143116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357158" y="285749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357158" y="357187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357158" y="428625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ovéPole 40"/>
          <p:cNvSpPr txBox="1"/>
          <p:nvPr>
            <p:custDataLst>
              <p:tags r:id="rId9"/>
            </p:custDataLst>
          </p:nvPr>
        </p:nvSpPr>
        <p:spPr>
          <a:xfrm>
            <a:off x="1571636" y="1346707"/>
            <a:ext cx="72152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6000">
              <a:spcAft>
                <a:spcPts val="600"/>
              </a:spcAft>
              <a:buClr>
                <a:srgbClr val="1D408F"/>
              </a:buClr>
            </a:pPr>
            <a:r>
              <a:rPr lang="cs-CZ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Generali</a:t>
            </a:r>
            <a:r>
              <a:rPr lang="cs-CZ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Pojišťovna a.s.</a:t>
            </a: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r>
              <a:rPr lang="cs-CZ" sz="2000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odbor Likvidace neživotního pojištění</a:t>
            </a: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r>
              <a:rPr lang="cs-CZ" sz="2000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Smlouva o zpracování osobních údajů</a:t>
            </a:r>
          </a:p>
          <a:p>
            <a:pPr lvl="1" defTabSz="1116000">
              <a:buClr>
                <a:srgbClr val="1D408F"/>
              </a:buClr>
              <a:buFont typeface="Courier New" pitchFamily="49" charset="0"/>
              <a:buChar char="o"/>
            </a:pPr>
            <a:r>
              <a:rPr lang="cs-CZ" sz="2000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pojistné události způsobené úderem blesku nahlášené </a:t>
            </a:r>
          </a:p>
          <a:p>
            <a:pPr lvl="1" defTabSz="1116000">
              <a:spcAft>
                <a:spcPts val="600"/>
              </a:spcAft>
              <a:buClr>
                <a:srgbClr val="1D408F"/>
              </a:buClr>
            </a:pPr>
            <a:r>
              <a:rPr lang="cs-CZ" sz="2000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  v letech 2010, 2011 a 1. ¼ 2012 (.</a:t>
            </a:r>
            <a:r>
              <a:rPr lang="cs-CZ" sz="2000" b="1" dirty="0" err="1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xls</a:t>
            </a:r>
            <a:r>
              <a:rPr lang="cs-CZ" sz="2000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lvl="1"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200" b="1" dirty="0" smtClean="0">
              <a:solidFill>
                <a:srgbClr val="1D40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571604" y="3571876"/>
            <a:ext cx="707236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116000">
              <a:spcAft>
                <a:spcPts val="600"/>
              </a:spcAft>
              <a:buClr>
                <a:srgbClr val="1D408F"/>
              </a:buClr>
            </a:pPr>
            <a:r>
              <a:rPr lang="cs-CZ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ČHMÚ</a:t>
            </a: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r>
              <a:rPr lang="cs-CZ" sz="2000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Odbor distančních měření – Oddělení radarové</a:t>
            </a: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r>
              <a:rPr lang="cs-CZ" sz="2000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Žádost o poskytnutí dat</a:t>
            </a:r>
          </a:p>
          <a:p>
            <a:pPr lvl="1" defTabSz="1116000">
              <a:buClr>
                <a:srgbClr val="1D408F"/>
              </a:buClr>
              <a:buFont typeface="Courier New" pitchFamily="49" charset="0"/>
              <a:buChar char="o"/>
            </a:pPr>
            <a:r>
              <a:rPr lang="cs-CZ" sz="2000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binární </a:t>
            </a:r>
            <a:r>
              <a:rPr lang="cs-CZ" sz="2000" b="1" dirty="0" err="1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gridová</a:t>
            </a:r>
            <a:r>
              <a:rPr lang="cs-CZ" sz="2000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informace – zakódované počty blesků do</a:t>
            </a:r>
          </a:p>
          <a:p>
            <a:pPr lvl="1" defTabSz="1116000">
              <a:buClr>
                <a:srgbClr val="1D408F"/>
              </a:buClr>
            </a:pPr>
            <a:r>
              <a:rPr lang="cs-CZ" sz="2000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  Země v ortogonální mřížce v letech 2002 – 2010 (.</a:t>
            </a:r>
            <a:r>
              <a:rPr lang="cs-CZ" sz="2000" b="1" dirty="0" err="1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rpd</a:t>
            </a:r>
            <a:r>
              <a:rPr lang="cs-CZ" sz="2000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cs-CZ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k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think-cell Slide" r:id="rId12" imgW="429" imgH="429" progId="TCLayout.ActiveDocument.1">
                  <p:embed/>
                </p:oleObj>
              </mc:Choice>
              <mc:Fallback>
                <p:oleObj name="think-cell Slide" r:id="rId12" imgW="429" imgH="429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3" name="Picture 9" descr="http://www.cvut.cz/informace-pro-media/images/logo_cvut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/>
          <a:srcRect l="6461"/>
          <a:stretch>
            <a:fillRect/>
          </a:stretch>
        </p:blipFill>
        <p:spPr bwMode="auto">
          <a:xfrm>
            <a:off x="-32" y="0"/>
            <a:ext cx="1042419" cy="942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bdélník 16"/>
          <p:cNvSpPr/>
          <p:nvPr>
            <p:custDataLst>
              <p:tags r:id="rId4"/>
            </p:custDataLst>
          </p:nvPr>
        </p:nvSpPr>
        <p:spPr>
          <a:xfrm>
            <a:off x="0" y="928670"/>
            <a:ext cx="1044000" cy="59293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1514508" y="173025"/>
            <a:ext cx="6415078" cy="755645"/>
          </a:xfrm>
        </p:spPr>
        <p:txBody>
          <a:bodyPr>
            <a:noAutofit/>
          </a:bodyPr>
          <a:lstStyle/>
          <a:p>
            <a:pPr algn="l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Teoretická část a její výsledky I</a:t>
            </a:r>
            <a:endParaRPr lang="cs-CZ" sz="3600" b="1" dirty="0">
              <a:solidFill>
                <a:srgbClr val="1D408F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/>
          <p:cNvSpPr/>
          <p:nvPr>
            <p:custDataLst>
              <p:tags r:id="rId7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ovací čára 10"/>
          <p:cNvCxnSpPr/>
          <p:nvPr>
            <p:custDataLst>
              <p:tags r:id="rId8"/>
            </p:custDataLst>
          </p:nvPr>
        </p:nvCxnSpPr>
        <p:spPr>
          <a:xfrm>
            <a:off x="0" y="928670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 rot="5400000" flipH="1" flipV="1">
            <a:off x="-2369337" y="3429000"/>
            <a:ext cx="6858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Zaoblený obdélník 15"/>
          <p:cNvSpPr/>
          <p:nvPr/>
        </p:nvSpPr>
        <p:spPr>
          <a:xfrm>
            <a:off x="357158" y="142873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57158" y="214311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357158" y="2857496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357158" y="357187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357158" y="428625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ovéPole 40"/>
          <p:cNvSpPr txBox="1"/>
          <p:nvPr>
            <p:custDataLst>
              <p:tags r:id="rId9"/>
            </p:custDataLst>
          </p:nvPr>
        </p:nvSpPr>
        <p:spPr>
          <a:xfrm>
            <a:off x="1571636" y="1346706"/>
            <a:ext cx="7215206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6000">
              <a:spcAft>
                <a:spcPts val="600"/>
              </a:spcAft>
              <a:buClr>
                <a:srgbClr val="1D408F"/>
              </a:buClr>
            </a:pPr>
            <a:r>
              <a:rPr lang="cs-CZ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 Pojišťovnictví a pojištění</a:t>
            </a: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pojistný trh</a:t>
            </a: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r>
              <a:rPr lang="cs-CZ" sz="2000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pojistné produkty – životní a neživotní (pojištění majetku)</a:t>
            </a: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000" b="1" dirty="0" smtClean="0">
              <a:solidFill>
                <a:srgbClr val="1D408F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r>
              <a:rPr lang="cs-CZ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Blesk – fyzikální podstata a detekce výskytu</a:t>
            </a: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podstata</a:t>
            </a:r>
          </a:p>
          <a:p>
            <a:pPr lvl="2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r>
              <a:rPr lang="cs-CZ" sz="2000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jiskrový výboj</a:t>
            </a: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r>
              <a:rPr lang="cs-CZ" sz="2000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typy</a:t>
            </a: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r>
              <a:rPr lang="cs-CZ" sz="2000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nebezpečí</a:t>
            </a:r>
          </a:p>
          <a:p>
            <a:pPr lvl="2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r>
              <a:rPr lang="cs-CZ" sz="2000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zdraví, škody na majetku</a:t>
            </a: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r>
              <a:rPr lang="cs-CZ" sz="2000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detekce</a:t>
            </a:r>
          </a:p>
          <a:p>
            <a:pPr lvl="2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r>
              <a:rPr lang="cs-CZ" sz="2000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družice, radary</a:t>
            </a:r>
          </a:p>
          <a:p>
            <a:pPr lvl="2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r>
              <a:rPr lang="cs-CZ" sz="2000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CELDN</a:t>
            </a: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endParaRPr lang="cs-CZ" sz="2200" b="1" dirty="0" smtClean="0">
              <a:solidFill>
                <a:srgbClr val="1D40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86446" y="3571876"/>
            <a:ext cx="3167745" cy="228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k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think-cell Slide" r:id="rId12" imgW="429" imgH="429" progId="TCLayout.ActiveDocument.1">
                  <p:embed/>
                </p:oleObj>
              </mc:Choice>
              <mc:Fallback>
                <p:oleObj name="think-cell Slide" r:id="rId12" imgW="429" imgH="429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3" name="Picture 9" descr="http://www.cvut.cz/informace-pro-media/images/logo_cvut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/>
          <a:srcRect l="6461"/>
          <a:stretch>
            <a:fillRect/>
          </a:stretch>
        </p:blipFill>
        <p:spPr bwMode="auto">
          <a:xfrm>
            <a:off x="-32" y="0"/>
            <a:ext cx="1042419" cy="942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bdélník 16"/>
          <p:cNvSpPr/>
          <p:nvPr>
            <p:custDataLst>
              <p:tags r:id="rId4"/>
            </p:custDataLst>
          </p:nvPr>
        </p:nvSpPr>
        <p:spPr>
          <a:xfrm>
            <a:off x="0" y="928670"/>
            <a:ext cx="1044000" cy="59293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1514508" y="173025"/>
            <a:ext cx="6557954" cy="755645"/>
          </a:xfrm>
        </p:spPr>
        <p:txBody>
          <a:bodyPr>
            <a:noAutofit/>
          </a:bodyPr>
          <a:lstStyle/>
          <a:p>
            <a:pPr algn="l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Teoretická část a její výsledky II</a:t>
            </a:r>
            <a:endParaRPr lang="cs-CZ" sz="3600" b="1" dirty="0">
              <a:solidFill>
                <a:srgbClr val="1D408F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/>
          <p:cNvSpPr/>
          <p:nvPr>
            <p:custDataLst>
              <p:tags r:id="rId7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ovací čára 10"/>
          <p:cNvCxnSpPr/>
          <p:nvPr>
            <p:custDataLst>
              <p:tags r:id="rId8"/>
            </p:custDataLst>
          </p:nvPr>
        </p:nvCxnSpPr>
        <p:spPr>
          <a:xfrm>
            <a:off x="0" y="928670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 rot="5400000" flipH="1" flipV="1">
            <a:off x="-2369337" y="3429000"/>
            <a:ext cx="6858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Zaoblený obdélník 15"/>
          <p:cNvSpPr/>
          <p:nvPr/>
        </p:nvSpPr>
        <p:spPr>
          <a:xfrm>
            <a:off x="357158" y="142873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57158" y="214311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357158" y="2857496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357158" y="357187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357158" y="428625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ovéPole 40"/>
          <p:cNvSpPr txBox="1"/>
          <p:nvPr>
            <p:custDataLst>
              <p:tags r:id="rId9"/>
            </p:custDataLst>
          </p:nvPr>
        </p:nvSpPr>
        <p:spPr>
          <a:xfrm>
            <a:off x="1571636" y="1355459"/>
            <a:ext cx="7572364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6000">
              <a:spcAft>
                <a:spcPts val="600"/>
              </a:spcAft>
              <a:buClr>
                <a:srgbClr val="1D408F"/>
              </a:buClr>
            </a:pPr>
            <a:r>
              <a:rPr lang="cs-CZ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C. Matematický aparát</a:t>
            </a:r>
          </a:p>
          <a:p>
            <a:pPr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Stochastická geometrie</a:t>
            </a:r>
          </a:p>
          <a:p>
            <a:pPr lvl="1" defTabSz="1116000">
              <a:buClr>
                <a:srgbClr val="1D408F"/>
              </a:buClr>
              <a:buFont typeface="Courier New" pitchFamily="49" charset="0"/>
              <a:buChar char="o"/>
            </a:pPr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analýza a modelování geometrických struktur složených z objektů  </a:t>
            </a:r>
          </a:p>
          <a:p>
            <a:pPr lvl="1" defTabSz="1116000">
              <a:spcAft>
                <a:spcPts val="600"/>
              </a:spcAft>
              <a:buClr>
                <a:srgbClr val="1D408F"/>
              </a:buClr>
            </a:pPr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  náhodně rozmístěných v prostoru</a:t>
            </a:r>
          </a:p>
          <a:p>
            <a:pPr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Objekt</a:t>
            </a:r>
          </a:p>
          <a:p>
            <a:pPr lvl="1"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výskyt entity (útvar, událost) </a:t>
            </a:r>
            <a:r>
              <a:rPr lang="cs-CZ" b="1" dirty="0" err="1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reprezentov</a:t>
            </a:r>
            <a:r>
              <a:rPr lang="en-US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b="1" dirty="0" err="1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ný</a:t>
            </a:r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bodem</a:t>
            </a:r>
          </a:p>
          <a:p>
            <a:pPr defTabSz="1116000">
              <a:spcAft>
                <a:spcPts val="600"/>
              </a:spcAft>
              <a:buClr>
                <a:srgbClr val="1D408F"/>
              </a:buClr>
              <a:buFont typeface="Courier New" pitchFamily="49" charset="0"/>
              <a:buChar char="o"/>
            </a:pPr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Bodový proces</a:t>
            </a:r>
          </a:p>
          <a:p>
            <a:pPr lvl="1" defTabSz="1116000">
              <a:buClr>
                <a:srgbClr val="1D408F"/>
              </a:buClr>
              <a:buFont typeface="Courier New" pitchFamily="49" charset="0"/>
              <a:buChar char="o"/>
            </a:pPr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rozmístění bodů v prostoru v daném čase; náhodná množina bodů</a:t>
            </a:r>
          </a:p>
          <a:p>
            <a:pPr lvl="1" defTabSz="1116000">
              <a:buClr>
                <a:srgbClr val="1D408F"/>
              </a:buClr>
              <a:buFont typeface="Courier New" pitchFamily="49" charset="0"/>
              <a:buChar char="o"/>
            </a:pPr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X = náhodná konfigurace bodů </a:t>
            </a:r>
            <a:r>
              <a:rPr lang="en-US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{x</a:t>
            </a:r>
            <a:r>
              <a:rPr lang="en-US" b="1" baseline="-25000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cs-CZ" b="1" baseline="-25000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cs-CZ" b="1" baseline="-25000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cs-CZ" b="1" dirty="0" smtClean="0">
              <a:solidFill>
                <a:srgbClr val="1D408F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Bef>
                <a:spcPts val="600"/>
              </a:spcBef>
              <a:buClr>
                <a:srgbClr val="1D408F"/>
              </a:buClr>
              <a:buFont typeface="Courier New" pitchFamily="49" charset="0"/>
              <a:buChar char="o"/>
            </a:pPr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Charakteristiky bodových procesů</a:t>
            </a:r>
          </a:p>
          <a:p>
            <a:pPr lvl="1" defTabSz="1116000">
              <a:spcBef>
                <a:spcPts val="600"/>
              </a:spcBef>
              <a:buClr>
                <a:srgbClr val="1D408F"/>
              </a:buClr>
              <a:buFont typeface="Courier New" pitchFamily="49" charset="0"/>
              <a:buChar char="o"/>
            </a:pPr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míra intenzity – střední počet bodů procesu X v množině</a:t>
            </a:r>
          </a:p>
          <a:p>
            <a:pPr lvl="1" defTabSz="1116000">
              <a:spcBef>
                <a:spcPts val="600"/>
              </a:spcBef>
              <a:buClr>
                <a:srgbClr val="1D408F"/>
              </a:buClr>
              <a:buFont typeface="Courier New" pitchFamily="49" charset="0"/>
              <a:buChar char="o"/>
            </a:pP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funkce intenzity – </a:t>
            </a:r>
            <a:r>
              <a:rPr lang="el-G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(x) – pravděpodobnost, že se v nekonečně malém    </a:t>
            </a:r>
          </a:p>
          <a:p>
            <a:pPr lvl="1" defTabSz="1116000">
              <a:buClr>
                <a:srgbClr val="1D408F"/>
              </a:buClr>
            </a:pP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prostoru kolem bodu x s objemem </a:t>
            </a:r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nachází bod</a:t>
            </a:r>
          </a:p>
          <a:p>
            <a:pPr lvl="1" defTabSz="1116000">
              <a:spcBef>
                <a:spcPts val="600"/>
              </a:spcBef>
              <a:buClr>
                <a:srgbClr val="1D408F"/>
              </a:buClr>
              <a:buFont typeface="Courier New" pitchFamily="49" charset="0"/>
              <a:buChar char="o"/>
            </a:pPr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intenzita ↔ konstantní </a:t>
            </a:r>
            <a:r>
              <a:rPr lang="el-GR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(x) </a:t>
            </a:r>
          </a:p>
          <a:p>
            <a:pPr lvl="1" defTabSz="1116000">
              <a:spcAft>
                <a:spcPts val="600"/>
              </a:spcAft>
              <a:buClr>
                <a:srgbClr val="1D408F"/>
              </a:buClr>
            </a:pPr>
            <a:endParaRPr lang="cs-CZ" sz="2000" b="1" dirty="0" smtClean="0">
              <a:solidFill>
                <a:srgbClr val="1D408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k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think-cell Slide" r:id="rId12" imgW="429" imgH="429" progId="TCLayout.ActiveDocument.1">
                  <p:embed/>
                </p:oleObj>
              </mc:Choice>
              <mc:Fallback>
                <p:oleObj name="think-cell Slide" r:id="rId12" imgW="429" imgH="429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3" name="Picture 9" descr="http://www.cvut.cz/informace-pro-media/images/logo_cvut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/>
          <a:srcRect l="6461"/>
          <a:stretch>
            <a:fillRect/>
          </a:stretch>
        </p:blipFill>
        <p:spPr bwMode="auto">
          <a:xfrm>
            <a:off x="-32" y="0"/>
            <a:ext cx="1042419" cy="942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bdélník 16"/>
          <p:cNvSpPr/>
          <p:nvPr>
            <p:custDataLst>
              <p:tags r:id="rId4"/>
            </p:custDataLst>
          </p:nvPr>
        </p:nvSpPr>
        <p:spPr>
          <a:xfrm>
            <a:off x="0" y="928670"/>
            <a:ext cx="1044000" cy="59293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1514508" y="173025"/>
            <a:ext cx="6772268" cy="755645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Teoretická část a její výsledky III</a:t>
            </a:r>
            <a:endParaRPr lang="cs-CZ" b="1" dirty="0">
              <a:solidFill>
                <a:srgbClr val="1D408F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/>
          <p:cNvSpPr/>
          <p:nvPr>
            <p:custDataLst>
              <p:tags r:id="rId7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ovací čára 10"/>
          <p:cNvCxnSpPr/>
          <p:nvPr>
            <p:custDataLst>
              <p:tags r:id="rId8"/>
            </p:custDataLst>
          </p:nvPr>
        </p:nvCxnSpPr>
        <p:spPr>
          <a:xfrm>
            <a:off x="0" y="928670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 rot="5400000" flipH="1" flipV="1">
            <a:off x="-2369337" y="3429000"/>
            <a:ext cx="6858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Zaoblený obdélník 15"/>
          <p:cNvSpPr/>
          <p:nvPr/>
        </p:nvSpPr>
        <p:spPr>
          <a:xfrm>
            <a:off x="357158" y="142873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57158" y="214311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357158" y="2857496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357158" y="357187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357158" y="428625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15"/>
          <a:srcRect l="27083" t="42500" r="20833" b="24166"/>
          <a:stretch>
            <a:fillRect/>
          </a:stretch>
        </p:blipFill>
        <p:spPr bwMode="auto">
          <a:xfrm>
            <a:off x="1285852" y="1500174"/>
            <a:ext cx="6643734" cy="265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ovéPole 17"/>
          <p:cNvSpPr txBox="1"/>
          <p:nvPr>
            <p:custDataLst>
              <p:tags r:id="rId9"/>
            </p:custDataLst>
          </p:nvPr>
        </p:nvSpPr>
        <p:spPr>
          <a:xfrm>
            <a:off x="1571636" y="1071547"/>
            <a:ext cx="65008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6000">
              <a:spcAft>
                <a:spcPts val="600"/>
              </a:spcAft>
              <a:buClr>
                <a:srgbClr val="1D408F"/>
              </a:buClr>
            </a:pPr>
            <a:r>
              <a:rPr lang="cs-CZ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Bodový proces</a:t>
            </a: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r>
              <a:rPr lang="cs-CZ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Funkce intenzity</a:t>
            </a:r>
            <a:endParaRPr lang="cs-CZ" b="1" dirty="0" smtClean="0">
              <a:solidFill>
                <a:srgbClr val="1D408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</a:pPr>
            <a:endParaRPr lang="cs-CZ" sz="2000" b="1" dirty="0" smtClean="0">
              <a:solidFill>
                <a:srgbClr val="1D40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16"/>
          <a:srcRect l="28646" t="42500" r="39062" b="40833"/>
          <a:stretch>
            <a:fillRect/>
          </a:stretch>
        </p:blipFill>
        <p:spPr bwMode="auto">
          <a:xfrm>
            <a:off x="1571604" y="4857760"/>
            <a:ext cx="442915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k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8" name="think-cell Slide" r:id="rId12" imgW="429" imgH="429" progId="TCLayout.ActiveDocument.1">
                  <p:embed/>
                </p:oleObj>
              </mc:Choice>
              <mc:Fallback>
                <p:oleObj name="think-cell Slide" r:id="rId12" imgW="429" imgH="429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3" name="Picture 9" descr="http://www.cvut.cz/informace-pro-media/images/logo_cvut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/>
          <a:srcRect l="6461"/>
          <a:stretch>
            <a:fillRect/>
          </a:stretch>
        </p:blipFill>
        <p:spPr bwMode="auto">
          <a:xfrm>
            <a:off x="-32" y="0"/>
            <a:ext cx="1042419" cy="942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bdélník 16"/>
          <p:cNvSpPr/>
          <p:nvPr>
            <p:custDataLst>
              <p:tags r:id="rId4"/>
            </p:custDataLst>
          </p:nvPr>
        </p:nvSpPr>
        <p:spPr>
          <a:xfrm>
            <a:off x="0" y="928670"/>
            <a:ext cx="1044000" cy="59293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1514508" y="173025"/>
            <a:ext cx="6772268" cy="755645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Teoretická část a její výsledky IV</a:t>
            </a:r>
            <a:endParaRPr lang="cs-CZ" b="1" dirty="0">
              <a:solidFill>
                <a:srgbClr val="1D408F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/>
          <p:cNvSpPr/>
          <p:nvPr>
            <p:custDataLst>
              <p:tags r:id="rId7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ovací čára 10"/>
          <p:cNvCxnSpPr/>
          <p:nvPr>
            <p:custDataLst>
              <p:tags r:id="rId8"/>
            </p:custDataLst>
          </p:nvPr>
        </p:nvCxnSpPr>
        <p:spPr>
          <a:xfrm>
            <a:off x="0" y="928670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 rot="5400000" flipH="1" flipV="1">
            <a:off x="-2369337" y="3429000"/>
            <a:ext cx="6858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Zaoblený obdélník 15"/>
          <p:cNvSpPr/>
          <p:nvPr/>
        </p:nvSpPr>
        <p:spPr>
          <a:xfrm>
            <a:off x="357158" y="142873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57158" y="214311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357158" y="2857496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357158" y="357187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357158" y="428625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>
            <p:custDataLst>
              <p:tags r:id="rId9"/>
            </p:custDataLst>
          </p:nvPr>
        </p:nvSpPr>
        <p:spPr>
          <a:xfrm>
            <a:off x="1571636" y="1071546"/>
            <a:ext cx="678657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6000">
              <a:spcAft>
                <a:spcPts val="600"/>
              </a:spcAft>
              <a:buClr>
                <a:srgbClr val="1D408F"/>
              </a:buClr>
            </a:pPr>
            <a:r>
              <a:rPr lang="cs-CZ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Jádrová funkce</a:t>
            </a:r>
          </a:p>
          <a:p>
            <a:pPr>
              <a:buFont typeface="Courier New" pitchFamily="49" charset="0"/>
              <a:buChar char="o"/>
            </a:pPr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přenesení informace získané v daném bodě do plošné</a:t>
            </a:r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podoby</a:t>
            </a:r>
          </a:p>
          <a:p>
            <a:endParaRPr lang="cs-CZ" b="1" dirty="0" smtClean="0">
              <a:solidFill>
                <a:srgbClr val="1D408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solidFill>
                <a:srgbClr val="1D408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solidFill>
                <a:srgbClr val="1D408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solidFill>
                <a:srgbClr val="1D408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solidFill>
                <a:srgbClr val="1D408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solidFill>
                <a:srgbClr val="1D408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solidFill>
                <a:srgbClr val="1D408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solidFill>
                <a:srgbClr val="1D408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solidFill>
                <a:srgbClr val="1D408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hustota pravděpodobnosti – </a:t>
            </a:r>
            <a:r>
              <a:rPr lang="cs-CZ" b="1" dirty="0" err="1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Epanečnikovo</a:t>
            </a:r>
            <a:r>
              <a:rPr lang="cs-CZ" b="1" dirty="0" smtClean="0">
                <a:solidFill>
                  <a:srgbClr val="1D408F"/>
                </a:solidFill>
                <a:latin typeface="Times New Roman" pitchFamily="18" charset="0"/>
                <a:cs typeface="Times New Roman" pitchFamily="18" charset="0"/>
              </a:rPr>
              <a:t> jádro</a:t>
            </a:r>
          </a:p>
          <a:p>
            <a:pPr>
              <a:buFont typeface="Courier New" pitchFamily="49" charset="0"/>
              <a:buChar char="o"/>
            </a:pPr>
            <a:endParaRPr lang="cs-CZ" b="1" dirty="0" smtClean="0">
              <a:solidFill>
                <a:srgbClr val="1D408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cs-CZ" b="1" dirty="0" smtClean="0">
              <a:solidFill>
                <a:srgbClr val="1D408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solidFill>
                <a:srgbClr val="1D408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/>
              <a:t> </a:t>
            </a:r>
          </a:p>
          <a:p>
            <a:endParaRPr lang="cs-CZ" b="1" dirty="0" smtClean="0">
              <a:solidFill>
                <a:srgbClr val="1D408F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r>
              <a:rPr lang="cs-CZ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Korelační koeficient</a:t>
            </a:r>
            <a:endParaRPr lang="cs-CZ" sz="2000" b="1" dirty="0" smtClean="0">
              <a:solidFill>
                <a:srgbClr val="1D40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15"/>
          <a:srcRect l="34375" t="49167" r="27604" b="22499"/>
          <a:stretch>
            <a:fillRect/>
          </a:stretch>
        </p:blipFill>
        <p:spPr bwMode="auto">
          <a:xfrm>
            <a:off x="2500298" y="2000240"/>
            <a:ext cx="4429156" cy="206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3021" name="Picture 13"/>
          <p:cNvPicPr>
            <a:picLocks noChangeAspect="1" noChangeArrowheads="1"/>
          </p:cNvPicPr>
          <p:nvPr/>
        </p:nvPicPr>
        <p:blipFill>
          <a:blip r:embed="rId16"/>
          <a:srcRect l="37500" t="46667" r="31417" b="50000"/>
          <a:stretch>
            <a:fillRect/>
          </a:stretch>
        </p:blipFill>
        <p:spPr bwMode="auto">
          <a:xfrm>
            <a:off x="2643174" y="4786322"/>
            <a:ext cx="426340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22" name="Picture 14"/>
          <p:cNvPicPr>
            <a:picLocks noChangeAspect="1" noChangeArrowheads="1"/>
          </p:cNvPicPr>
          <p:nvPr/>
        </p:nvPicPr>
        <p:blipFill>
          <a:blip r:embed="rId17"/>
          <a:srcRect l="36459" t="50834" r="29687" b="40000"/>
          <a:stretch>
            <a:fillRect/>
          </a:stretch>
        </p:blipFill>
        <p:spPr bwMode="auto">
          <a:xfrm>
            <a:off x="2285984" y="5214950"/>
            <a:ext cx="464340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k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8" name="think-cell Slide" r:id="rId12" imgW="429" imgH="429" progId="TCLayout.ActiveDocument.1">
                  <p:embed/>
                </p:oleObj>
              </mc:Choice>
              <mc:Fallback>
                <p:oleObj name="think-cell Slide" r:id="rId12" imgW="429" imgH="429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3" name="Picture 9" descr="http://www.cvut.cz/informace-pro-media/images/logo_cvut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/>
          <a:srcRect l="6461"/>
          <a:stretch>
            <a:fillRect/>
          </a:stretch>
        </p:blipFill>
        <p:spPr bwMode="auto">
          <a:xfrm>
            <a:off x="-32" y="0"/>
            <a:ext cx="1042419" cy="942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bdélník 16"/>
          <p:cNvSpPr/>
          <p:nvPr>
            <p:custDataLst>
              <p:tags r:id="rId4"/>
            </p:custDataLst>
          </p:nvPr>
        </p:nvSpPr>
        <p:spPr>
          <a:xfrm>
            <a:off x="0" y="928670"/>
            <a:ext cx="1044000" cy="59293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1514508" y="173025"/>
            <a:ext cx="6772268" cy="755645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Teoretická část a její výsledky V</a:t>
            </a:r>
            <a:endParaRPr lang="cs-CZ" b="1" dirty="0">
              <a:solidFill>
                <a:srgbClr val="1D408F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/>
          <p:cNvSpPr/>
          <p:nvPr>
            <p:custDataLst>
              <p:tags r:id="rId7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ovací čára 10"/>
          <p:cNvCxnSpPr/>
          <p:nvPr>
            <p:custDataLst>
              <p:tags r:id="rId8"/>
            </p:custDataLst>
          </p:nvPr>
        </p:nvCxnSpPr>
        <p:spPr>
          <a:xfrm>
            <a:off x="0" y="928670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 rot="5400000" flipH="1" flipV="1">
            <a:off x="-2369337" y="3429000"/>
            <a:ext cx="6858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Zaoblený obdélník 15"/>
          <p:cNvSpPr/>
          <p:nvPr/>
        </p:nvSpPr>
        <p:spPr>
          <a:xfrm>
            <a:off x="357158" y="142873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57158" y="214311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357158" y="2857496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357158" y="357187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357158" y="4286256"/>
            <a:ext cx="357190" cy="3571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cs-CZ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>
            <p:custDataLst>
              <p:tags r:id="rId9"/>
            </p:custDataLst>
          </p:nvPr>
        </p:nvSpPr>
        <p:spPr>
          <a:xfrm>
            <a:off x="1571636" y="1071546"/>
            <a:ext cx="6786578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6000">
              <a:spcAft>
                <a:spcPts val="600"/>
              </a:spcAft>
              <a:buClr>
                <a:srgbClr val="1D408F"/>
              </a:buClr>
            </a:pPr>
            <a:r>
              <a:rPr lang="cs-CZ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D. SW nástroje – GIS</a:t>
            </a:r>
          </a:p>
          <a:p>
            <a:endParaRPr lang="cs-CZ" b="1" dirty="0" smtClean="0">
              <a:solidFill>
                <a:srgbClr val="1D408F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16000">
              <a:spcAft>
                <a:spcPts val="600"/>
              </a:spcAft>
              <a:buClr>
                <a:srgbClr val="1D408F"/>
              </a:buClr>
            </a:pPr>
            <a:endParaRPr lang="cs-CZ" sz="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1116000">
              <a:spcAft>
                <a:spcPts val="600"/>
              </a:spcAft>
              <a:buClr>
                <a:srgbClr val="1D408F"/>
              </a:buClr>
            </a:pPr>
            <a:endParaRPr lang="cs-CZ" sz="2000" b="1" dirty="0" smtClean="0">
              <a:solidFill>
                <a:srgbClr val="1D40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15"/>
          <a:srcRect r="17187" b="28333"/>
          <a:stretch>
            <a:fillRect/>
          </a:stretch>
        </p:blipFill>
        <p:spPr bwMode="auto">
          <a:xfrm>
            <a:off x="1928794" y="2000240"/>
            <a:ext cx="5929322" cy="320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vad8t4ih0OazYxRd7.rd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OEK1NgTk2Z.72VvQMJP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7iWbkxd0qpBTXAbEp9m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if0032z0mL4DhzAZ9iT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zkcSlVOEiV.hNZtbuez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Vvy5FHAU21ZBhg8Spu_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yxtkSCiEOCmtDLQ2snq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Ty6SeNWh0eY6fiLDbr0Q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ykrlraHUa3SceIEwQ05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OEK1NgTk2Z.72VvQMJP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K39XCWFEW2.SkGTSO.x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TyDAI0h0.w56iJPSEhg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CZNflLyUeJN8JxcRK0_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JuWvK51EU.9gsQewmGzY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tVbkmqDBUOvx96cs15tB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pSGz9pD0CzZXeO2pvgm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2F8usx0EWXEsC.JPVfb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exmH.YxUihIu3g19VOd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_LPvIG.8ked9KhAnS.2h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EXiLbWOUmxLEMxjYh1a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7iWbkxd0qpBTXAbEp9m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yzhPe0u00StS1coMMDKf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OEK1NgTk2Z.72VvQMJP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7iWbkxd0qpBTXAbEp9m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dc3htpqZUKHdJzaeyI3e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zkcSlVOEiV.hNZtbuez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Vvy5FHAU21ZBhg8Spu_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yxtkSCiEOCmtDLQ2snq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_e6REUKnxca1qeypU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7p3RmCkw0OqB7ZPlF9GP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dc3htpqZUKHdJzaeyI3e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eYc_luoUSKy3yev8S0i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OEK1NgTk2Z.72VvQMJP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7iWbkxd0qpBTXAbEp9m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dc3htpqZUKHdJzaeyI3e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zkcSlVOEiV.hNZtbuez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Vvy5FHAU21ZBhg8Spu_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yxtkSCiEOCmtDLQ2snq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_e6REUKnxca1qeypU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zkcSlVOEiV.hNZtbuez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OEK1NgTk2Z.72VvQMJP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7iWbkxd0qpBTXAbEp9m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dc3htpqZUKHdJzaeyI3e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zkcSlVOEiV.hNZtbuez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Vvy5FHAU21ZBhg8Spu_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yxtkSCiEOCmtDLQ2snq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_e6REUKnxca1qeypU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OEK1NgTk2Z.72VvQMJP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7iWbkxd0qpBTXAbEp9m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Vvy5FHAU21ZBhg8Spu_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dc3htpqZUKHdJzaeyI3e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zkcSlVOEiV.hNZtbuez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Vvy5FHAU21ZBhg8Spu_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yxtkSCiEOCmtDLQ2snq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_e6REUKnxca1qeypU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OEK1NgTk2Z.72VvQMJP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7iWbkxd0qpBTXAbEp9m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dc3htpqZUKHdJzaeyI3e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zkcSlVOEiV.hNZtbuez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yxtkSCiEOCmtDLQ2snq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Vvy5FHAU21ZBhg8Spu_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yxtkSCiEOCmtDLQ2snq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_e6REUKnxca1qeypU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OEK1NgTk2Z.72VvQMJP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7iWbkxd0qpBTXAbEp9m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dc3htpqZUKHdJzaeyI3e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zkcSlVOEiV.hNZtbuez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Vvy5FHAU21ZBhg8Spu_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yxtkSCiEOCmtDLQ2snq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_t3MXhSUyx1PN53E3qK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_e6REUKnxca1qeypU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OEK1NgTk2Z.72VvQMJP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7iWbkxd0qpBTXAbEp9m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dc3htpqZUKHdJzaeyI3e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zkcSlVOEiV.hNZtbuez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Vvy5FHAU21ZBhg8Spu_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yxtkSCiEOCmtDLQ2snq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_e6REUKnxca1qeypU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_e6REUKnxca1qeypU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OEK1NgTk2Z.72VvQMJP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7iWbkxd0qpBTXAbEp9m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dc3htpqZUKHdJzaeyI3e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zkcSlVOEiV.hNZtbuez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Vvy5FHAU21ZBhg8Spu_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yxtkSCiEOCmtDLQ2snq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_e6REUKnxca1qeypU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_e6REUKnxca1qeypU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OEK1NgTk2Z.72VvQMJP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Ci2PnHSkiiY3KQ93Fnv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Hws_Zm3PEm9HGQIg.pFf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q7paP5YX02B0IAJhDc9RQ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__kp_u9pU2SCBciAG0.k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U2NlaxVUm5FIMLmOFu5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U9afcMhk.z_qKBJ8Qwi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OEK1NgTk2Z.72VvQMJP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7iWbkxd0qpBTXAbEp9m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CRfcQVkJEWjQYVaW6dTv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zkcSlVOEiV.hNZtbuez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7iWbkxd0qpBTXAbEp9m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Vvy5FHAU21ZBhg8Spu_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yxtkSCiEOCmtDLQ2snq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oiSsUDvjE65tkzZVIrpD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H6jJc3tkqHIgPln38qO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r_J9YA5Nkao4vd5K5tVg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L3G5X3DlUKl.NSR7EyaZ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2opOjQDaEWiXoY0umNHx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LYZizuNqk2wetmWhezZt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dc3htpqZUKHdJzaeyI3e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zkcSlVOEiV.hNZtbuez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Vvy5FHAU21ZBhg8Spu_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yxtkSCiEOCmtDLQ2snq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_t3MXhSUyx1PN53E3qK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OEK1NgTk2Z.72VvQMJP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7iWbkxd0qpBTXAbEp9m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dc3htpqZUKHdJzaeyI3e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OEK1NgTk2Z.72VvQMJP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zkcSlVOEiV.hNZtbuez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Vvy5FHAU21ZBhg8Spu_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yxtkSCiEOCmtDLQ2snq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_t3MXhSUyx1PN53E3qK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OEK1NgTk2Z.72VvQMJP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7iWbkxd0qpBTXAbEp9m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dc3htpqZUKHdJzaeyI3e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zkcSlVOEiV.hNZtbuez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Vvy5FHAU21ZBhg8Spu_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7iWbkxd0qpBTXAbEp9m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yxtkSCiEOCmtDLQ2snq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_t3MXhSUyx1PN53E3qK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OEK1NgTk2Z.72VvQMJP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7iWbkxd0qpBTXAbEp9m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dc3htpqZUKHdJzaeyI3e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zkcSlVOEiV.hNZtbuez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Vvy5FHAU21ZBhg8Spu_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yxtkSCiEOCmtDLQ2snq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_t3MXhSUyx1PN53E3qK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dc3htpqZUKHdJzaeyI3e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OEK1NgTk2Z.72VvQMJP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7iWbkxd0qpBTXAbEp9m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dc3htpqZUKHdJzaeyI3e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zkcSlVOEiV.hNZtbuez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Vvy5FHAU21ZBhg8Spu_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yxtkSCiEOCmtDLQ2snq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_t3MXhSUyx1PN53E3qK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OEK1NgTk2Z.72VvQMJP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_t3MXhSUyx1PN53E3qK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7iWbkxd0qpBTXAbEp9m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dc3htpqZUKHdJzaeyI3e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zkcSlVOEiV.hNZtbuez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Vvy5FHAU21ZBhg8Spu_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yxtkSCiEOCmtDLQ2snq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_t3MXhSUyx1PN53E3qK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OEK1NgTk2Z.72VvQMJP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7iWbkxd0qpBTXAbEp9m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dc3htpqZUKHdJzaeyI3e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zkcSlVOEiV.hNZtbuez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zkcSlVOEiV.hNZtbuez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Vvy5FHAU21ZBhg8Spu_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yxtkSCiEOCmtDLQ2snq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_t3MXhSUyx1PN53E3qK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OEK1NgTk2Z.72VvQMJP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7iWbkxd0qpBTXAbEp9m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Czgaflbl0KCylMGU9nMJ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zkcSlVOEiV.hNZtbuez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Vvy5FHAU21ZBhg8Spu_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Vvy5FHAU21ZBhg8Spu_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yxtkSCiEOCmtDLQ2snq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8MzHsESZ02PQmsd3vQSu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KOWXCusEqb.fOCl3d6E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NRd_FDh0a9Tb5qGkQC8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yBQlo440yXsgnNI7RIn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hdgK0Fp0u6XExIwINvq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QRy3QK9EGGJmry5aD0k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_e6REUKnxca1qeypU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_OFuo.xzU6HNt9dbaOFh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9V6Z9liUWssnp.gsqXw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yxtkSCiEOCmtDLQ2snq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3m.xjDY6EehojUyPrO9m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2d_vKrc02ATZ1q0VDSD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nSXgVgqk6cC2iF4pn4f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OEK1NgTk2Z.72VvQMJP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7iWbkxd0qpBTXAbEp9m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dc3htpqZUKHdJzaeyI3e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zkcSlVOEiV.hNZtbuez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Vvy5FHAU21ZBhg8Spu_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yxtkSCiEOCmtDLQ2snqA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</TotalTime>
  <Words>848</Words>
  <Application>Microsoft Office PowerPoint</Application>
  <PresentationFormat>Předvádění na obrazovce (4:3)</PresentationFormat>
  <Paragraphs>410</Paragraphs>
  <Slides>23</Slides>
  <Notes>21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5" baseType="lpstr">
      <vt:lpstr>Motiv sady Office</vt:lpstr>
      <vt:lpstr>think-cell Slide</vt:lpstr>
      <vt:lpstr>Analýza elektrické aktivity v ovzduší zaměřená na ekonomické využití v pojišťovnictví</vt:lpstr>
      <vt:lpstr>Obsah </vt:lpstr>
      <vt:lpstr>Cíl práce</vt:lpstr>
      <vt:lpstr>Získání dat</vt:lpstr>
      <vt:lpstr>Teoretická část a její výsledky I</vt:lpstr>
      <vt:lpstr>Teoretická část a její výsledky II</vt:lpstr>
      <vt:lpstr>Teoretická část a její výsledky III</vt:lpstr>
      <vt:lpstr>Teoretická část a její výsledky IV</vt:lpstr>
      <vt:lpstr>Teoretická část a její výsledky V</vt:lpstr>
      <vt:lpstr>Aplikační část a její výsledky I</vt:lpstr>
      <vt:lpstr>Aplikační část a její výsledky II</vt:lpstr>
      <vt:lpstr>Aplikační část a její výsledky III</vt:lpstr>
      <vt:lpstr>Aplikační část a její výsledky IV</vt:lpstr>
      <vt:lpstr>Aplikační část a její výsledky IV</vt:lpstr>
      <vt:lpstr>Aplikační část a její výsledky VI</vt:lpstr>
      <vt:lpstr>Aplikační část a její výsledky VII</vt:lpstr>
      <vt:lpstr>Shrnutí klíčových výsledků I</vt:lpstr>
      <vt:lpstr>Shrnutí klíčových výsledků II</vt:lpstr>
      <vt:lpstr>Shrnutí klíčových výsledků III</vt:lpstr>
      <vt:lpstr>Shrnutí klíčových výsledků IV</vt:lpstr>
      <vt:lpstr>Shrnutí klíčových výsledků V</vt:lpstr>
      <vt:lpstr>Shrnutí klíčových výsledků – Cíl práce</vt:lpstr>
      <vt:lpstr> Děkuji za pozornost a ráda zodpovím Vaše dotazy.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Energetický management</dc:title>
  <cp:lastModifiedBy>zuzka</cp:lastModifiedBy>
  <cp:revision>184</cp:revision>
  <dcterms:modified xsi:type="dcterms:W3CDTF">2014-05-25T17:06:01Z</dcterms:modified>
</cp:coreProperties>
</file>